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83A96C-1357-5FF8-05FA-BBC7A918C4C6}" v="25" dt="2026-02-08T11:00:36.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57C7A488-16BE-4819-A2F8-D0EE0372D57C}" type="datetimeFigureOut">
              <a:t>2/8/2026</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E9CBDFE9-E509-4D7D-BFFF-8A7847551B29}" type="slidenum">
              <a:t>‹#›</a:t>
            </a:fld>
            <a:endParaRPr lang="en-US"/>
          </a:p>
        </p:txBody>
      </p:sp>
    </p:spTree>
    <p:extLst>
      <p:ext uri="{BB962C8B-B14F-4D97-AF65-F5344CB8AC3E}">
        <p14:creationId xmlns:p14="http://schemas.microsoft.com/office/powerpoint/2010/main" val="281246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9407302" y="0"/>
            <a:ext cx="5222902" cy="8231168"/>
          </a:xfrm>
          <a:prstGeom prst="rect">
            <a:avLst/>
          </a:prstGeom>
        </p:spPr>
      </p:pic>
      <p:pic>
        <p:nvPicPr>
          <p:cNvPr id="4" name="Image 2" descr="preencoded.png"/>
          <p:cNvPicPr>
            <a:picLocks noChangeAspect="1"/>
          </p:cNvPicPr>
          <p:nvPr/>
        </p:nvPicPr>
        <p:blipFill>
          <a:blip r:embed="rId5"/>
          <a:stretch>
            <a:fillRect/>
          </a:stretch>
        </p:blipFill>
        <p:spPr>
          <a:xfrm>
            <a:off x="793826" y="6073388"/>
            <a:ext cx="8068247" cy="28232"/>
          </a:xfrm>
          <a:prstGeom prst="rect">
            <a:avLst/>
          </a:prstGeom>
        </p:spPr>
      </p:pic>
      <p:sp>
        <p:nvSpPr>
          <p:cNvPr id="6" name="Text 0"/>
          <p:cNvSpPr/>
          <p:nvPr/>
        </p:nvSpPr>
        <p:spPr>
          <a:xfrm>
            <a:off x="1360621" y="6356688"/>
            <a:ext cx="3367439" cy="396815"/>
          </a:xfrm>
          <a:prstGeom prst="rect">
            <a:avLst/>
          </a:prstGeom>
          <a:noFill/>
          <a:ln/>
        </p:spPr>
        <p:txBody>
          <a:bodyPr wrap="none" lIns="0" tIns="0" rIns="0" bIns="0" rtlCol="0" anchor="ctr"/>
          <a:lstStyle/>
          <a:p>
            <a:pPr marL="0" indent="0" algn="l">
              <a:lnSpc>
                <a:spcPts val="3126"/>
              </a:lnSpc>
              <a:buNone/>
            </a:pPr>
            <a:r>
              <a:rPr lang="en-US" sz="2233" dirty="0">
                <a:solidFill>
                  <a:srgbClr val="000000"/>
                </a:solidFill>
                <a:latin typeface="思源宋体-Regular" pitchFamily="34" charset="0"/>
                <a:ea typeface="思源宋体-Regular" pitchFamily="34" charset="-122"/>
                <a:cs typeface="思源宋体-Regular" pitchFamily="34" charset="-120"/>
              </a:rPr>
              <a:t>Author: Françeska Mataj</a:t>
            </a:r>
            <a:endParaRPr lang="en-US" sz="2233" dirty="0"/>
          </a:p>
        </p:txBody>
      </p:sp>
      <p:sp>
        <p:nvSpPr>
          <p:cNvPr id="7" name="Text 1"/>
          <p:cNvSpPr/>
          <p:nvPr/>
        </p:nvSpPr>
        <p:spPr>
          <a:xfrm>
            <a:off x="1360621" y="6753503"/>
            <a:ext cx="3367439" cy="238207"/>
          </a:xfrm>
          <a:prstGeom prst="rect">
            <a:avLst/>
          </a:prstGeom>
          <a:noFill/>
          <a:ln/>
        </p:spPr>
        <p:txBody>
          <a:bodyPr wrap="none" lIns="0" tIns="0" rIns="0" bIns="0" rtlCol="0" anchor="ctr"/>
          <a:lstStyle/>
          <a:p>
            <a:pPr marL="0" indent="0" algn="l">
              <a:lnSpc>
                <a:spcPts val="1875"/>
              </a:lnSpc>
              <a:buNone/>
            </a:pPr>
            <a:endParaRPr lang="en-US" sz="1300" dirty="0">
              <a:latin typeface="思源宋体-Regular"/>
              <a:ea typeface="思源宋体-Regular"/>
            </a:endParaRPr>
          </a:p>
        </p:txBody>
      </p:sp>
      <p:sp>
        <p:nvSpPr>
          <p:cNvPr id="8" name="Text 2"/>
          <p:cNvSpPr/>
          <p:nvPr/>
        </p:nvSpPr>
        <p:spPr>
          <a:xfrm>
            <a:off x="793826" y="1012623"/>
            <a:ext cx="8068247" cy="340155"/>
          </a:xfrm>
          <a:prstGeom prst="rect">
            <a:avLst/>
          </a:prstGeom>
          <a:noFill/>
          <a:ln/>
        </p:spPr>
        <p:txBody>
          <a:bodyPr wrap="none" lIns="0" tIns="0" rIns="0" bIns="0" rtlCol="0" anchor="ctr"/>
          <a:lstStyle/>
          <a:p>
            <a:pPr marL="0" indent="0" algn="l">
              <a:lnSpc>
                <a:spcPts val="2233"/>
              </a:lnSpc>
              <a:buNone/>
            </a:pPr>
            <a:endParaRPr lang="en-US" sz="1786" dirty="0"/>
          </a:p>
        </p:txBody>
      </p:sp>
      <p:sp>
        <p:nvSpPr>
          <p:cNvPr id="9" name="Text 3"/>
          <p:cNvSpPr/>
          <p:nvPr/>
        </p:nvSpPr>
        <p:spPr>
          <a:xfrm>
            <a:off x="793826" y="1607846"/>
            <a:ext cx="8068247" cy="425243"/>
          </a:xfrm>
          <a:prstGeom prst="rect">
            <a:avLst/>
          </a:prstGeom>
          <a:noFill/>
          <a:ln/>
        </p:spPr>
        <p:txBody>
          <a:bodyPr wrap="none" lIns="0" tIns="0" rIns="0" bIns="0" rtlCol="0" anchor="ctr"/>
          <a:lstStyle/>
          <a:p>
            <a:pPr marL="0" indent="0" algn="l">
              <a:lnSpc>
                <a:spcPts val="2791"/>
              </a:lnSpc>
              <a:buNone/>
            </a:pPr>
            <a:endParaRPr lang="en-US" sz="2233" dirty="0"/>
          </a:p>
        </p:txBody>
      </p:sp>
      <p:sp>
        <p:nvSpPr>
          <p:cNvPr id="10" name="Text 4"/>
          <p:cNvSpPr/>
          <p:nvPr/>
        </p:nvSpPr>
        <p:spPr>
          <a:xfrm>
            <a:off x="793826" y="2288157"/>
            <a:ext cx="8068247" cy="340155"/>
          </a:xfrm>
          <a:prstGeom prst="rect">
            <a:avLst/>
          </a:prstGeom>
          <a:noFill/>
          <a:ln/>
        </p:spPr>
        <p:txBody>
          <a:bodyPr wrap="none" lIns="0" tIns="0" rIns="0" bIns="0" rtlCol="0" anchor="ctr"/>
          <a:lstStyle/>
          <a:p>
            <a:pPr marL="0" indent="0" algn="l">
              <a:lnSpc>
                <a:spcPts val="2233"/>
              </a:lnSpc>
              <a:buNone/>
            </a:pPr>
            <a:endParaRPr lang="en-US" sz="1786" dirty="0"/>
          </a:p>
        </p:txBody>
      </p:sp>
      <p:sp>
        <p:nvSpPr>
          <p:cNvPr id="11" name="Text 5"/>
          <p:cNvSpPr/>
          <p:nvPr/>
        </p:nvSpPr>
        <p:spPr>
          <a:xfrm>
            <a:off x="793826" y="2883379"/>
            <a:ext cx="8068247" cy="2934942"/>
          </a:xfrm>
          <a:prstGeom prst="rect">
            <a:avLst/>
          </a:prstGeom>
          <a:noFill/>
          <a:ln/>
        </p:spPr>
        <p:txBody>
          <a:bodyPr wrap="square" lIns="0" tIns="0" rIns="0" bIns="0" rtlCol="0" anchor="ctr"/>
          <a:lstStyle/>
          <a:p>
            <a:pPr>
              <a:lnSpc>
                <a:spcPts val="7702"/>
              </a:lnSpc>
            </a:pPr>
            <a:r>
              <a:rPr lang="en-US" sz="6150" dirty="0">
                <a:solidFill>
                  <a:srgbClr val="000000"/>
                </a:solidFill>
                <a:latin typeface="思源宋体-Heavy"/>
                <a:ea typeface="思源宋体-Heavy"/>
                <a:cs typeface="思源宋体-Heavy" pitchFamily="34" charset="-120"/>
              </a:rPr>
              <a:t>Analyzing the Lack of Consistency and </a:t>
            </a:r>
            <a:r>
              <a:rPr lang="en-US" sz="6150" dirty="0">
                <a:solidFill>
                  <a:srgbClr val="000000"/>
                </a:solidFill>
                <a:latin typeface="思源宋体-Heavy" pitchFamily="34" charset="0"/>
                <a:ea typeface="思源宋体-Heavy"/>
                <a:cs typeface="思源宋体-Heavy" pitchFamily="34" charset="-120"/>
              </a:rPr>
              <a:t>Concentration</a:t>
            </a:r>
            <a:endParaRPr lang="en-US" sz="6150" dirty="0">
              <a:latin typeface="思源宋体-Heavy"/>
              <a:ea typeface="思源宋体-Heav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04</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Motivation/Obstacle</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498479"/>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Motivation/Obstacle</a:t>
            </a:r>
            <a:endParaRPr lang="en-US" sz="4465" dirty="0"/>
          </a:p>
        </p:txBody>
      </p:sp>
      <p:sp>
        <p:nvSpPr>
          <p:cNvPr id="5" name="Text 1"/>
          <p:cNvSpPr/>
          <p:nvPr/>
        </p:nvSpPr>
        <p:spPr>
          <a:xfrm>
            <a:off x="793826" y="5462285"/>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Am I prioritizing "Mere Urgency" over long-term "Present Bias" rewards?</a:t>
            </a:r>
            <a:endParaRPr lang="en-US" sz="178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05</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Variables</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781279" y="4936466"/>
            <a:ext cx="4221650" cy="1646861"/>
          </a:xfrm>
          <a:prstGeom prst="rect">
            <a:avLst/>
          </a:prstGeom>
        </p:spPr>
      </p:pic>
      <p:pic>
        <p:nvPicPr>
          <p:cNvPr id="5" name="Image 3" descr="preencoded.png"/>
          <p:cNvPicPr>
            <a:picLocks noChangeAspect="1"/>
          </p:cNvPicPr>
          <p:nvPr/>
        </p:nvPicPr>
        <p:blipFill>
          <a:blip r:embed="rId5"/>
          <a:stretch>
            <a:fillRect/>
          </a:stretch>
        </p:blipFill>
        <p:spPr>
          <a:xfrm>
            <a:off x="5204473" y="4936466"/>
            <a:ext cx="4221650" cy="1646861"/>
          </a:xfrm>
          <a:prstGeom prst="rect">
            <a:avLst/>
          </a:prstGeom>
        </p:spPr>
      </p:pic>
      <p:pic>
        <p:nvPicPr>
          <p:cNvPr id="6" name="Image 4" descr="preencoded.png"/>
          <p:cNvPicPr>
            <a:picLocks noChangeAspect="1"/>
          </p:cNvPicPr>
          <p:nvPr/>
        </p:nvPicPr>
        <p:blipFill>
          <a:blip r:embed="rId5"/>
          <a:stretch>
            <a:fillRect/>
          </a:stretch>
        </p:blipFill>
        <p:spPr>
          <a:xfrm>
            <a:off x="9627667" y="4936466"/>
            <a:ext cx="4221650" cy="1646861"/>
          </a:xfrm>
          <a:prstGeom prst="rect">
            <a:avLst/>
          </a:prstGeom>
        </p:spPr>
      </p:pic>
      <p:sp>
        <p:nvSpPr>
          <p:cNvPr id="7" name="Text 0"/>
          <p:cNvSpPr/>
          <p:nvPr/>
        </p:nvSpPr>
        <p:spPr>
          <a:xfrm>
            <a:off x="793826" y="3985208"/>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Variables</a:t>
            </a:r>
            <a:endParaRPr lang="en-US" sz="4465" dirty="0"/>
          </a:p>
        </p:txBody>
      </p:sp>
      <p:sp>
        <p:nvSpPr>
          <p:cNvPr id="8" name="Text 1"/>
          <p:cNvSpPr/>
          <p:nvPr/>
        </p:nvSpPr>
        <p:spPr>
          <a:xfrm>
            <a:off x="1033013" y="5188201"/>
            <a:ext cx="3718181"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Task Categorization</a:t>
            </a:r>
            <a:endParaRPr lang="en-US" sz="2233" dirty="0"/>
          </a:p>
        </p:txBody>
      </p:sp>
      <p:sp>
        <p:nvSpPr>
          <p:cNvPr id="9" name="Text 2"/>
          <p:cNvSpPr/>
          <p:nvPr/>
        </p:nvSpPr>
        <p:spPr>
          <a:xfrm>
            <a:off x="1033013" y="5651282"/>
            <a:ext cx="3718181"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(Urgent vs. Important)</a:t>
            </a:r>
            <a:endParaRPr lang="en-US" sz="1786" dirty="0"/>
          </a:p>
        </p:txBody>
      </p:sp>
      <p:sp>
        <p:nvSpPr>
          <p:cNvPr id="10" name="Text 3"/>
          <p:cNvSpPr/>
          <p:nvPr/>
        </p:nvSpPr>
        <p:spPr>
          <a:xfrm>
            <a:off x="5456208" y="5188201"/>
            <a:ext cx="3718181"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Biological Status</a:t>
            </a:r>
            <a:endParaRPr lang="en-US" sz="2233" dirty="0"/>
          </a:p>
        </p:txBody>
      </p:sp>
      <p:sp>
        <p:nvSpPr>
          <p:cNvPr id="11" name="Text 4"/>
          <p:cNvSpPr/>
          <p:nvPr/>
        </p:nvSpPr>
        <p:spPr>
          <a:xfrm>
            <a:off x="5456208" y="5651282"/>
            <a:ext cx="3718181"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(Hours of sleep, mealtimes, activity levels)</a:t>
            </a:r>
            <a:endParaRPr lang="en-US" sz="1786" dirty="0"/>
          </a:p>
        </p:txBody>
      </p:sp>
      <p:sp>
        <p:nvSpPr>
          <p:cNvPr id="12" name="Text 5"/>
          <p:cNvSpPr/>
          <p:nvPr/>
        </p:nvSpPr>
        <p:spPr>
          <a:xfrm>
            <a:off x="9879402" y="5188201"/>
            <a:ext cx="3718181"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Mental Load</a:t>
            </a:r>
            <a:endParaRPr lang="en-US" sz="2233" dirty="0"/>
          </a:p>
        </p:txBody>
      </p:sp>
      <p:sp>
        <p:nvSpPr>
          <p:cNvPr id="13" name="Text 6"/>
          <p:cNvSpPr/>
          <p:nvPr/>
        </p:nvSpPr>
        <p:spPr>
          <a:xfrm>
            <a:off x="9879402" y="5651282"/>
            <a:ext cx="3718181"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(Number of interrupted tasks)</a:t>
            </a:r>
            <a:endParaRPr lang="en-US" sz="1786"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4974305" cy="8231168"/>
          </a:xfrm>
          <a:prstGeom prst="rect">
            <a:avLst/>
          </a:prstGeom>
        </p:spPr>
      </p:pic>
      <p:pic>
        <p:nvPicPr>
          <p:cNvPr id="4" name="Image 2" descr="preencoded.png"/>
          <p:cNvPicPr>
            <a:picLocks noChangeAspect="1"/>
          </p:cNvPicPr>
          <p:nvPr/>
        </p:nvPicPr>
        <p:blipFill>
          <a:blip r:embed="rId5"/>
          <a:stretch>
            <a:fillRect/>
          </a:stretch>
        </p:blipFill>
        <p:spPr>
          <a:xfrm>
            <a:off x="5755583" y="1785864"/>
            <a:ext cx="2623803" cy="2437158"/>
          </a:xfrm>
          <a:prstGeom prst="rect">
            <a:avLst/>
          </a:prstGeom>
        </p:spPr>
      </p:pic>
      <p:pic>
        <p:nvPicPr>
          <p:cNvPr id="5" name="Image 3" descr="preencoded.png"/>
          <p:cNvPicPr>
            <a:picLocks noChangeAspect="1"/>
          </p:cNvPicPr>
          <p:nvPr/>
        </p:nvPicPr>
        <p:blipFill>
          <a:blip r:embed="rId6"/>
          <a:stretch>
            <a:fillRect/>
          </a:stretch>
        </p:blipFill>
        <p:spPr>
          <a:xfrm>
            <a:off x="5755583" y="4333989"/>
            <a:ext cx="2623803" cy="1824879"/>
          </a:xfrm>
          <a:prstGeom prst="rect">
            <a:avLst/>
          </a:prstGeom>
        </p:spPr>
      </p:pic>
      <p:pic>
        <p:nvPicPr>
          <p:cNvPr id="6" name="Image 4" descr="preencoded.png"/>
          <p:cNvPicPr>
            <a:picLocks noChangeAspect="1"/>
          </p:cNvPicPr>
          <p:nvPr/>
        </p:nvPicPr>
        <p:blipFill>
          <a:blip r:embed="rId7"/>
          <a:stretch>
            <a:fillRect/>
          </a:stretch>
        </p:blipFill>
        <p:spPr>
          <a:xfrm>
            <a:off x="5755583" y="6269835"/>
            <a:ext cx="8093342" cy="1008506"/>
          </a:xfrm>
          <a:prstGeom prst="rect">
            <a:avLst/>
          </a:prstGeom>
        </p:spPr>
      </p:pic>
      <p:pic>
        <p:nvPicPr>
          <p:cNvPr id="7" name="Image 5" descr="preencoded.png"/>
          <p:cNvPicPr>
            <a:picLocks noChangeAspect="1"/>
          </p:cNvPicPr>
          <p:nvPr/>
        </p:nvPicPr>
        <p:blipFill>
          <a:blip r:embed="rId5"/>
          <a:stretch>
            <a:fillRect/>
          </a:stretch>
        </p:blipFill>
        <p:spPr>
          <a:xfrm>
            <a:off x="8490353" y="1785864"/>
            <a:ext cx="2623803" cy="2437158"/>
          </a:xfrm>
          <a:prstGeom prst="rect">
            <a:avLst/>
          </a:prstGeom>
        </p:spPr>
      </p:pic>
      <p:pic>
        <p:nvPicPr>
          <p:cNvPr id="8" name="Image 6" descr="preencoded.png"/>
          <p:cNvPicPr>
            <a:picLocks noChangeAspect="1"/>
          </p:cNvPicPr>
          <p:nvPr/>
        </p:nvPicPr>
        <p:blipFill>
          <a:blip r:embed="rId6"/>
          <a:stretch>
            <a:fillRect/>
          </a:stretch>
        </p:blipFill>
        <p:spPr>
          <a:xfrm>
            <a:off x="8490353" y="4333989"/>
            <a:ext cx="2623803" cy="1824879"/>
          </a:xfrm>
          <a:prstGeom prst="rect">
            <a:avLst/>
          </a:prstGeom>
        </p:spPr>
      </p:pic>
      <p:pic>
        <p:nvPicPr>
          <p:cNvPr id="9" name="Image 7" descr="preencoded.png"/>
          <p:cNvPicPr>
            <a:picLocks noChangeAspect="1"/>
          </p:cNvPicPr>
          <p:nvPr/>
        </p:nvPicPr>
        <p:blipFill>
          <a:blip r:embed="rId5"/>
          <a:stretch>
            <a:fillRect/>
          </a:stretch>
        </p:blipFill>
        <p:spPr>
          <a:xfrm>
            <a:off x="11225123" y="1785864"/>
            <a:ext cx="2623803" cy="2437158"/>
          </a:xfrm>
          <a:prstGeom prst="rect">
            <a:avLst/>
          </a:prstGeom>
        </p:spPr>
      </p:pic>
      <p:pic>
        <p:nvPicPr>
          <p:cNvPr id="10" name="Image 8" descr="preencoded.png"/>
          <p:cNvPicPr>
            <a:picLocks noChangeAspect="1"/>
          </p:cNvPicPr>
          <p:nvPr/>
        </p:nvPicPr>
        <p:blipFill>
          <a:blip r:embed="rId6"/>
          <a:stretch>
            <a:fillRect/>
          </a:stretch>
        </p:blipFill>
        <p:spPr>
          <a:xfrm>
            <a:off x="11225123" y="4333989"/>
            <a:ext cx="2623803" cy="1824879"/>
          </a:xfrm>
          <a:prstGeom prst="rect">
            <a:avLst/>
          </a:prstGeom>
        </p:spPr>
      </p:pic>
      <p:sp>
        <p:nvSpPr>
          <p:cNvPr id="11" name="Text 0"/>
          <p:cNvSpPr/>
          <p:nvPr/>
        </p:nvSpPr>
        <p:spPr>
          <a:xfrm>
            <a:off x="5768131" y="965178"/>
            <a:ext cx="8068247" cy="680310"/>
          </a:xfrm>
          <a:prstGeom prst="rect">
            <a:avLst/>
          </a:prstGeom>
          <a:noFill/>
          <a:ln/>
        </p:spPr>
        <p:txBody>
          <a:bodyPr wrap="square" lIns="0" tIns="0" rIns="0" bIns="0" rtlCol="0" anchor="ctr"/>
          <a:lstStyle/>
          <a:p>
            <a:pPr marL="0" indent="0" algn="l">
              <a:lnSpc>
                <a:spcPts val="2679"/>
              </a:lnSpc>
              <a:buNone/>
            </a:pPr>
            <a:r>
              <a:rPr lang="en-US" sz="2143" dirty="0">
                <a:solidFill>
                  <a:srgbClr val="000000"/>
                </a:solidFill>
                <a:latin typeface="思源宋体-Heavy" pitchFamily="34" charset="0"/>
                <a:ea typeface="思源宋体-Heavy" pitchFamily="34" charset="-122"/>
                <a:cs typeface="思源宋体-Heavy" pitchFamily="34" charset="-120"/>
              </a:rPr>
              <a:t>Categorization of Seven Cognitive Biases that impact productivity:</a:t>
            </a:r>
            <a:endParaRPr lang="en-US" sz="2143" dirty="0"/>
          </a:p>
        </p:txBody>
      </p:sp>
      <p:sp>
        <p:nvSpPr>
          <p:cNvPr id="12" name="Text 1"/>
          <p:cNvSpPr/>
          <p:nvPr/>
        </p:nvSpPr>
        <p:spPr>
          <a:xfrm>
            <a:off x="5916740" y="1947021"/>
            <a:ext cx="230148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The Mere Urgency Effect</a:t>
            </a:r>
            <a:endParaRPr lang="en-US" sz="1340" dirty="0"/>
          </a:p>
        </p:txBody>
      </p:sp>
      <p:sp>
        <p:nvSpPr>
          <p:cNvPr id="13" name="Text 2"/>
          <p:cNvSpPr/>
          <p:nvPr/>
        </p:nvSpPr>
        <p:spPr>
          <a:xfrm>
            <a:off x="5916740" y="2225027"/>
            <a:ext cx="2301488" cy="1632745"/>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Choosing "ping" emails over impactful goals. The Mere Urgency Effect describes our tendency to prioritize tasks we perceive as time-sensitive over tasks that aren't time-sensitive, even when the rewards of the non-time-sensitive task are objectively greater.</a:t>
            </a:r>
            <a:endParaRPr lang="en-US" sz="1072" dirty="0"/>
          </a:p>
        </p:txBody>
      </p:sp>
      <p:sp>
        <p:nvSpPr>
          <p:cNvPr id="14" name="Text 3"/>
          <p:cNvSpPr/>
          <p:nvPr/>
        </p:nvSpPr>
        <p:spPr>
          <a:xfrm>
            <a:off x="5916740" y="4495146"/>
            <a:ext cx="230148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The Sunk Cost Fallacy</a:t>
            </a:r>
            <a:endParaRPr lang="en-US" sz="1340" dirty="0"/>
          </a:p>
        </p:txBody>
      </p:sp>
      <p:sp>
        <p:nvSpPr>
          <p:cNvPr id="15" name="Text 4"/>
          <p:cNvSpPr/>
          <p:nvPr/>
        </p:nvSpPr>
        <p:spPr>
          <a:xfrm>
            <a:off x="5916740" y="4773152"/>
            <a:ext cx="2301488" cy="1224559"/>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Continuing a "terrible book" or career just because of past investment. The Sunk Cost Fallacy describes our tendency to continue in an endeavor as a result of past investments in it.</a:t>
            </a:r>
            <a:endParaRPr lang="en-US" sz="1072" dirty="0"/>
          </a:p>
        </p:txBody>
      </p:sp>
      <p:sp>
        <p:nvSpPr>
          <p:cNvPr id="16" name="Text 5"/>
          <p:cNvSpPr/>
          <p:nvPr/>
        </p:nvSpPr>
        <p:spPr>
          <a:xfrm>
            <a:off x="5916740" y="6430992"/>
            <a:ext cx="777102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Hedonic Adaptation</a:t>
            </a:r>
            <a:endParaRPr lang="en-US" sz="1340" dirty="0"/>
          </a:p>
        </p:txBody>
      </p:sp>
      <p:sp>
        <p:nvSpPr>
          <p:cNvPr id="17" name="Text 6"/>
          <p:cNvSpPr/>
          <p:nvPr/>
        </p:nvSpPr>
        <p:spPr>
          <a:xfrm>
            <a:off x="8651510" y="1947021"/>
            <a:ext cx="230148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The Zeigarnik Effect</a:t>
            </a:r>
            <a:endParaRPr lang="en-US" sz="1340" dirty="0"/>
          </a:p>
        </p:txBody>
      </p:sp>
      <p:sp>
        <p:nvSpPr>
          <p:cNvPr id="18" name="Text 7"/>
          <p:cNvSpPr/>
          <p:nvPr/>
        </p:nvSpPr>
        <p:spPr>
          <a:xfrm>
            <a:off x="8651510" y="2225027"/>
            <a:ext cx="2301488" cy="1836838"/>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Brain-stored reminders of unfinished work that split focus. The Zeigarnik Effect refers to our tendency to remember incomplete or interrupted tasks better than completed ones. This ensures that our unfinished tasks intrude on our family dinners, vacations, weekends, and sleep.</a:t>
            </a:r>
            <a:endParaRPr lang="en-US" sz="1072" dirty="0"/>
          </a:p>
        </p:txBody>
      </p:sp>
      <p:sp>
        <p:nvSpPr>
          <p:cNvPr id="19" name="Text 8"/>
          <p:cNvSpPr/>
          <p:nvPr/>
        </p:nvSpPr>
        <p:spPr>
          <a:xfrm>
            <a:off x="5916740" y="6708998"/>
            <a:ext cx="7771028" cy="408186"/>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Striving for goals that provide only temporary happiness. Hedonic adaptation is our tendency to quickly return to our normal levels of happiness after both positive and negative external events.</a:t>
            </a:r>
            <a:endParaRPr lang="en-US" sz="1072" dirty="0"/>
          </a:p>
        </p:txBody>
      </p:sp>
      <p:sp>
        <p:nvSpPr>
          <p:cNvPr id="20" name="Text 9"/>
          <p:cNvSpPr/>
          <p:nvPr/>
        </p:nvSpPr>
        <p:spPr>
          <a:xfrm>
            <a:off x="8651510" y="4495146"/>
            <a:ext cx="230148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Present Bias</a:t>
            </a:r>
            <a:endParaRPr lang="en-US" sz="1340" dirty="0"/>
          </a:p>
        </p:txBody>
      </p:sp>
      <p:sp>
        <p:nvSpPr>
          <p:cNvPr id="21" name="Text 10"/>
          <p:cNvSpPr/>
          <p:nvPr/>
        </p:nvSpPr>
        <p:spPr>
          <a:xfrm>
            <a:off x="8651510" y="4773152"/>
            <a:ext cx="2301488" cy="1224559"/>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Prioritizing immediate rewards (video games) over future success. The Present Bias describes our tendency to choose a smaller, immediate reward over a larger reward in the future.</a:t>
            </a:r>
            <a:endParaRPr lang="en-US" sz="1072" dirty="0"/>
          </a:p>
        </p:txBody>
      </p:sp>
      <p:sp>
        <p:nvSpPr>
          <p:cNvPr id="22" name="Text 11"/>
          <p:cNvSpPr/>
          <p:nvPr/>
        </p:nvSpPr>
        <p:spPr>
          <a:xfrm>
            <a:off x="11386280" y="1947021"/>
            <a:ext cx="230148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The Planning Fallacy</a:t>
            </a:r>
            <a:endParaRPr lang="en-US" sz="1340" dirty="0"/>
          </a:p>
        </p:txBody>
      </p:sp>
      <p:sp>
        <p:nvSpPr>
          <p:cNvPr id="23" name="Text 12"/>
          <p:cNvSpPr/>
          <p:nvPr/>
        </p:nvSpPr>
        <p:spPr>
          <a:xfrm>
            <a:off x="11386280" y="2225027"/>
            <a:ext cx="2301488" cy="1428652"/>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Underestimating timelines despite past delays. The Planning Fallacy refers to our tendency to underestimate the time it will take to complete a future task despite knowing that similar tasks have taken longer in the past.</a:t>
            </a:r>
            <a:endParaRPr lang="en-US" sz="1072" dirty="0"/>
          </a:p>
        </p:txBody>
      </p:sp>
      <p:sp>
        <p:nvSpPr>
          <p:cNvPr id="24" name="Text 13"/>
          <p:cNvSpPr/>
          <p:nvPr/>
        </p:nvSpPr>
        <p:spPr>
          <a:xfrm>
            <a:off x="11386280" y="4495146"/>
            <a:ext cx="2301488" cy="212720"/>
          </a:xfrm>
          <a:prstGeom prst="rect">
            <a:avLst/>
          </a:prstGeom>
          <a:noFill/>
          <a:ln/>
        </p:spPr>
        <p:txBody>
          <a:bodyPr wrap="none" lIns="0" tIns="0" rIns="0" bIns="0" rtlCol="0" anchor="ctr"/>
          <a:lstStyle/>
          <a:p>
            <a:pPr marL="0" indent="0" algn="l">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Complexity Bias</a:t>
            </a:r>
            <a:endParaRPr lang="en-US" sz="1340" dirty="0"/>
          </a:p>
        </p:txBody>
      </p:sp>
      <p:sp>
        <p:nvSpPr>
          <p:cNvPr id="25" name="Text 14"/>
          <p:cNvSpPr/>
          <p:nvPr/>
        </p:nvSpPr>
        <p:spPr>
          <a:xfrm>
            <a:off x="11386280" y="4773152"/>
            <a:ext cx="2301488" cy="1224559"/>
          </a:xfrm>
          <a:prstGeom prst="rect">
            <a:avLst/>
          </a:prstGeom>
          <a:noFill/>
          <a:ln/>
        </p:spPr>
        <p:txBody>
          <a:bodyPr wrap="square" lIns="0" tIns="0" rIns="0" bIns="0" rtlCol="0" anchor="ctr"/>
          <a:lstStyle/>
          <a:p>
            <a:pPr marL="0" indent="0" algn="l">
              <a:lnSpc>
                <a:spcPts val="1340"/>
              </a:lnSpc>
              <a:buNone/>
            </a:pPr>
            <a:r>
              <a:rPr lang="en-US" sz="1072" dirty="0">
                <a:solidFill>
                  <a:srgbClr val="000000"/>
                </a:solidFill>
                <a:latin typeface="思源宋体-Regular" pitchFamily="34" charset="0"/>
                <a:ea typeface="思源宋体-Regular" pitchFamily="34" charset="-122"/>
                <a:cs typeface="思源宋体-Regular" pitchFamily="34" charset="-120"/>
              </a:rPr>
              <a:t>Choosing a complex system (like GTD) over simple, executable tasks. Complexity bias describes our tendency to prefer complicated explanations and solutions over simple ones.</a:t>
            </a:r>
            <a:endParaRPr lang="en-US" sz="107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06</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Scientific Conclusions</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498479"/>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Scientific Conclusions</a:t>
            </a:r>
            <a:endParaRPr lang="en-US" sz="4465" dirty="0"/>
          </a:p>
        </p:txBody>
      </p:sp>
      <p:sp>
        <p:nvSpPr>
          <p:cNvPr id="5" name="Text 1"/>
          <p:cNvSpPr/>
          <p:nvPr/>
        </p:nvSpPr>
        <p:spPr>
          <a:xfrm>
            <a:off x="793826" y="5462285"/>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analysis of this data reveals three distinct layers of why concentration and consistency fail:</a:t>
            </a:r>
            <a:endParaRPr lang="en-US" sz="178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781279" y="4081471"/>
            <a:ext cx="4289485" cy="1286708"/>
          </a:xfrm>
          <a:prstGeom prst="rect">
            <a:avLst/>
          </a:prstGeom>
        </p:spPr>
      </p:pic>
      <p:pic>
        <p:nvPicPr>
          <p:cNvPr id="5" name="Image 3" descr="preencoded.png"/>
          <p:cNvPicPr>
            <a:picLocks noChangeAspect="1"/>
          </p:cNvPicPr>
          <p:nvPr/>
        </p:nvPicPr>
        <p:blipFill>
          <a:blip r:embed="rId5"/>
          <a:stretch>
            <a:fillRect/>
          </a:stretch>
        </p:blipFill>
        <p:spPr>
          <a:xfrm>
            <a:off x="5170360" y="4081471"/>
            <a:ext cx="4289485" cy="1286708"/>
          </a:xfrm>
          <a:prstGeom prst="rect">
            <a:avLst/>
          </a:prstGeom>
        </p:spPr>
      </p:pic>
      <p:pic>
        <p:nvPicPr>
          <p:cNvPr id="6" name="Image 4" descr="preencoded.png"/>
          <p:cNvPicPr>
            <a:picLocks noChangeAspect="1"/>
          </p:cNvPicPr>
          <p:nvPr/>
        </p:nvPicPr>
        <p:blipFill>
          <a:blip r:embed="rId5"/>
          <a:stretch>
            <a:fillRect/>
          </a:stretch>
        </p:blipFill>
        <p:spPr>
          <a:xfrm>
            <a:off x="9559440" y="4081471"/>
            <a:ext cx="4289485" cy="1286708"/>
          </a:xfrm>
          <a:prstGeom prst="rect">
            <a:avLst/>
          </a:prstGeom>
        </p:spPr>
      </p:pic>
      <p:pic>
        <p:nvPicPr>
          <p:cNvPr id="7" name="Image 5" descr="preencoded.png"/>
          <p:cNvPicPr>
            <a:picLocks noChangeAspect="1"/>
          </p:cNvPicPr>
          <p:nvPr/>
        </p:nvPicPr>
        <p:blipFill>
          <a:blip r:embed="rId6"/>
          <a:stretch>
            <a:fillRect/>
          </a:stretch>
        </p:blipFill>
        <p:spPr>
          <a:xfrm>
            <a:off x="806374" y="4465150"/>
            <a:ext cx="4239295" cy="877934"/>
          </a:xfrm>
          <a:prstGeom prst="rect">
            <a:avLst/>
          </a:prstGeom>
        </p:spPr>
      </p:pic>
      <p:pic>
        <p:nvPicPr>
          <p:cNvPr id="8" name="Image 6" descr="preencoded.png"/>
          <p:cNvPicPr>
            <a:picLocks noChangeAspect="1"/>
          </p:cNvPicPr>
          <p:nvPr/>
        </p:nvPicPr>
        <p:blipFill>
          <a:blip r:embed="rId6"/>
          <a:stretch>
            <a:fillRect/>
          </a:stretch>
        </p:blipFill>
        <p:spPr>
          <a:xfrm>
            <a:off x="5195455" y="4465150"/>
            <a:ext cx="4239295" cy="877934"/>
          </a:xfrm>
          <a:prstGeom prst="rect">
            <a:avLst/>
          </a:prstGeom>
        </p:spPr>
      </p:pic>
      <p:pic>
        <p:nvPicPr>
          <p:cNvPr id="9" name="Image 7" descr="preencoded.png"/>
          <p:cNvPicPr>
            <a:picLocks noChangeAspect="1"/>
          </p:cNvPicPr>
          <p:nvPr/>
        </p:nvPicPr>
        <p:blipFill>
          <a:blip r:embed="rId6"/>
          <a:stretch>
            <a:fillRect/>
          </a:stretch>
        </p:blipFill>
        <p:spPr>
          <a:xfrm>
            <a:off x="9584535" y="4465150"/>
            <a:ext cx="4239295" cy="877934"/>
          </a:xfrm>
          <a:prstGeom prst="rect">
            <a:avLst/>
          </a:prstGeom>
        </p:spPr>
      </p:pic>
      <p:pic>
        <p:nvPicPr>
          <p:cNvPr id="10" name="Image 8" descr="preencoded.png"/>
          <p:cNvPicPr>
            <a:picLocks noChangeAspect="1"/>
          </p:cNvPicPr>
          <p:nvPr/>
        </p:nvPicPr>
        <p:blipFill>
          <a:blip r:embed="rId7"/>
          <a:stretch>
            <a:fillRect/>
          </a:stretch>
        </p:blipFill>
        <p:spPr>
          <a:xfrm>
            <a:off x="786180" y="4078530"/>
            <a:ext cx="4279878" cy="399168"/>
          </a:xfrm>
          <a:prstGeom prst="rect">
            <a:avLst/>
          </a:prstGeom>
        </p:spPr>
      </p:pic>
      <p:pic>
        <p:nvPicPr>
          <p:cNvPr id="11" name="Image 9" descr="preencoded.png"/>
          <p:cNvPicPr>
            <a:picLocks noChangeAspect="1"/>
          </p:cNvPicPr>
          <p:nvPr/>
        </p:nvPicPr>
        <p:blipFill>
          <a:blip r:embed="rId7"/>
          <a:stretch>
            <a:fillRect/>
          </a:stretch>
        </p:blipFill>
        <p:spPr>
          <a:xfrm>
            <a:off x="5175261" y="4078530"/>
            <a:ext cx="4279878" cy="399168"/>
          </a:xfrm>
          <a:prstGeom prst="rect">
            <a:avLst/>
          </a:prstGeom>
        </p:spPr>
      </p:pic>
      <p:pic>
        <p:nvPicPr>
          <p:cNvPr id="12" name="Image 10" descr="preencoded.png"/>
          <p:cNvPicPr>
            <a:picLocks noChangeAspect="1"/>
          </p:cNvPicPr>
          <p:nvPr/>
        </p:nvPicPr>
        <p:blipFill>
          <a:blip r:embed="rId7"/>
          <a:stretch>
            <a:fillRect/>
          </a:stretch>
        </p:blipFill>
        <p:spPr>
          <a:xfrm>
            <a:off x="9564342" y="4078530"/>
            <a:ext cx="4279878" cy="399168"/>
          </a:xfrm>
          <a:prstGeom prst="rect">
            <a:avLst/>
          </a:prstGeom>
        </p:spPr>
      </p:pic>
      <p:sp>
        <p:nvSpPr>
          <p:cNvPr id="13" name="Text 0"/>
          <p:cNvSpPr/>
          <p:nvPr/>
        </p:nvSpPr>
        <p:spPr>
          <a:xfrm>
            <a:off x="793826" y="3314700"/>
            <a:ext cx="13042748" cy="311923"/>
          </a:xfrm>
          <a:prstGeom prst="rect">
            <a:avLst/>
          </a:prstGeom>
          <a:noFill/>
          <a:ln/>
        </p:spPr>
        <p:txBody>
          <a:bodyPr wrap="none" lIns="0" tIns="0" rIns="0" bIns="0" rtlCol="0" anchor="ctr"/>
          <a:lstStyle/>
          <a:p>
            <a:pPr marL="0" indent="0" algn="l">
              <a:lnSpc>
                <a:spcPts val="2456"/>
              </a:lnSpc>
              <a:buNone/>
            </a:pPr>
            <a:r>
              <a:rPr lang="en-US" sz="1965" dirty="0">
                <a:solidFill>
                  <a:srgbClr val="000000"/>
                </a:solidFill>
                <a:latin typeface="思源宋体-Heavy" pitchFamily="34" charset="0"/>
                <a:ea typeface="思源宋体-Heavy" pitchFamily="34" charset="-122"/>
                <a:cs typeface="思源宋体-Heavy" pitchFamily="34" charset="-120"/>
              </a:rPr>
              <a:t>Prospect Theory (Economic Layer)</a:t>
            </a:r>
            <a:endParaRPr lang="en-US" sz="1965" dirty="0"/>
          </a:p>
        </p:txBody>
      </p:sp>
      <p:sp>
        <p:nvSpPr>
          <p:cNvPr id="14" name="Text 1"/>
          <p:cNvSpPr/>
          <p:nvPr/>
        </p:nvSpPr>
        <p:spPr>
          <a:xfrm>
            <a:off x="793826" y="3766803"/>
            <a:ext cx="13042748" cy="187036"/>
          </a:xfrm>
          <a:prstGeom prst="rect">
            <a:avLst/>
          </a:prstGeom>
          <a:noFill/>
          <a:ln/>
        </p:spPr>
        <p:txBody>
          <a:bodyPr wrap="non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According to Prospect Theory, humans make decisions based on perceived losses.</a:t>
            </a:r>
            <a:endParaRPr lang="en-US" sz="982" dirty="0"/>
          </a:p>
        </p:txBody>
      </p:sp>
      <p:sp>
        <p:nvSpPr>
          <p:cNvPr id="15" name="Text 2"/>
          <p:cNvSpPr/>
          <p:nvPr/>
        </p:nvSpPr>
        <p:spPr>
          <a:xfrm>
            <a:off x="931065" y="4589841"/>
            <a:ext cx="3989913"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Loss Aversion</a:t>
            </a:r>
            <a:endParaRPr lang="en-US" sz="1228" dirty="0"/>
          </a:p>
        </p:txBody>
      </p:sp>
      <p:sp>
        <p:nvSpPr>
          <p:cNvPr id="16" name="Text 3"/>
          <p:cNvSpPr/>
          <p:nvPr/>
        </p:nvSpPr>
        <p:spPr>
          <a:xfrm>
            <a:off x="931065" y="4844320"/>
            <a:ext cx="3989913" cy="374073"/>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Concentrating on a difficult task feels like a "loss" of mental energy, comfort, or leisure time.</a:t>
            </a:r>
            <a:endParaRPr lang="en-US" sz="982" dirty="0"/>
          </a:p>
        </p:txBody>
      </p:sp>
      <p:sp>
        <p:nvSpPr>
          <p:cNvPr id="17" name="Text 4"/>
          <p:cNvSpPr/>
          <p:nvPr/>
        </p:nvSpPr>
        <p:spPr>
          <a:xfrm>
            <a:off x="2869067" y="4146365"/>
            <a:ext cx="113908" cy="263498"/>
          </a:xfrm>
          <a:prstGeom prst="rect">
            <a:avLst/>
          </a:prstGeom>
          <a:noFill/>
          <a:ln/>
        </p:spPr>
        <p:txBody>
          <a:bodyPr wrap="none" lIns="0" tIns="0" rIns="0" bIns="0" rtlCol="0" anchor="ctr"/>
          <a:lstStyle/>
          <a:p>
            <a:pPr marL="0" indent="0" algn="l">
              <a:lnSpc>
                <a:spcPts val="1768"/>
              </a:lnSpc>
              <a:buNone/>
            </a:pPr>
            <a:r>
              <a:rPr lang="en-US" sz="1473" dirty="0">
                <a:solidFill>
                  <a:srgbClr val="000000"/>
                </a:solidFill>
                <a:latin typeface="思源宋体-Regular" pitchFamily="34" charset="0"/>
                <a:ea typeface="思源宋体-Regular" pitchFamily="34" charset="-122"/>
                <a:cs typeface="思源宋体-Regular" pitchFamily="34" charset="-120"/>
              </a:rPr>
              <a:t>1</a:t>
            </a:r>
            <a:endParaRPr lang="en-US" sz="1473" dirty="0"/>
          </a:p>
        </p:txBody>
      </p:sp>
      <p:sp>
        <p:nvSpPr>
          <p:cNvPr id="18" name="Text 5"/>
          <p:cNvSpPr/>
          <p:nvPr/>
        </p:nvSpPr>
        <p:spPr>
          <a:xfrm>
            <a:off x="793826" y="5495811"/>
            <a:ext cx="13042748" cy="311923"/>
          </a:xfrm>
          <a:prstGeom prst="rect">
            <a:avLst/>
          </a:prstGeom>
          <a:noFill/>
          <a:ln/>
        </p:spPr>
        <p:txBody>
          <a:bodyPr wrap="none" lIns="0" tIns="0" rIns="0" bIns="0" rtlCol="0" anchor="ctr"/>
          <a:lstStyle/>
          <a:p>
            <a:pPr marL="0" indent="0" algn="l">
              <a:lnSpc>
                <a:spcPts val="2456"/>
              </a:lnSpc>
              <a:buNone/>
            </a:pPr>
            <a:r>
              <a:rPr lang="en-US" sz="1965" dirty="0">
                <a:solidFill>
                  <a:srgbClr val="000000"/>
                </a:solidFill>
                <a:latin typeface="思源宋体-Heavy" pitchFamily="34" charset="0"/>
                <a:ea typeface="思源宋体-Heavy" pitchFamily="34" charset="-122"/>
                <a:cs typeface="思源宋体-Heavy" pitchFamily="34" charset="-120"/>
              </a:rPr>
              <a:t>Biological Infrastructure (Physical Layer)</a:t>
            </a:r>
            <a:endParaRPr lang="en-US" sz="1965" dirty="0"/>
          </a:p>
        </p:txBody>
      </p:sp>
      <p:sp>
        <p:nvSpPr>
          <p:cNvPr id="19" name="Text 6"/>
          <p:cNvSpPr/>
          <p:nvPr/>
        </p:nvSpPr>
        <p:spPr>
          <a:xfrm>
            <a:off x="793826" y="5947913"/>
            <a:ext cx="13042748" cy="187036"/>
          </a:xfrm>
          <a:prstGeom prst="rect">
            <a:avLst/>
          </a:prstGeom>
          <a:noFill/>
          <a:ln/>
        </p:spPr>
        <p:txBody>
          <a:bodyPr wrap="non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Concentration is a physical process managed by the Prefrontal Cortex. Sleep deprivation reduces activity in this region, while cortisol triggers "threat scanning," making focus on non-urgent tasks biologically difficult.</a:t>
            </a:r>
            <a:endParaRPr lang="en-US" sz="982" dirty="0"/>
          </a:p>
        </p:txBody>
      </p:sp>
      <p:sp>
        <p:nvSpPr>
          <p:cNvPr id="20" name="Text 7"/>
          <p:cNvSpPr/>
          <p:nvPr/>
        </p:nvSpPr>
        <p:spPr>
          <a:xfrm>
            <a:off x="793826" y="6275129"/>
            <a:ext cx="13042748" cy="311923"/>
          </a:xfrm>
          <a:prstGeom prst="rect">
            <a:avLst/>
          </a:prstGeom>
          <a:noFill/>
          <a:ln/>
        </p:spPr>
        <p:txBody>
          <a:bodyPr wrap="none" lIns="0" tIns="0" rIns="0" bIns="0" rtlCol="0" anchor="ctr"/>
          <a:lstStyle/>
          <a:p>
            <a:pPr marL="0" indent="0" algn="l">
              <a:lnSpc>
                <a:spcPts val="2456"/>
              </a:lnSpc>
              <a:buNone/>
            </a:pPr>
            <a:r>
              <a:rPr lang="en-US" sz="1965" dirty="0">
                <a:solidFill>
                  <a:srgbClr val="000000"/>
                </a:solidFill>
                <a:latin typeface="思源宋体-Heavy" pitchFamily="34" charset="0"/>
                <a:ea typeface="思源宋体-Heavy" pitchFamily="34" charset="-122"/>
                <a:cs typeface="思源宋体-Heavy" pitchFamily="34" charset="-120"/>
              </a:rPr>
              <a:t>The Psychology of Executive Function (Mental Layer)</a:t>
            </a:r>
            <a:endParaRPr lang="en-US" sz="1965" dirty="0"/>
          </a:p>
        </p:txBody>
      </p:sp>
      <p:sp>
        <p:nvSpPr>
          <p:cNvPr id="21" name="Text 8"/>
          <p:cNvSpPr/>
          <p:nvPr/>
        </p:nvSpPr>
        <p:spPr>
          <a:xfrm>
            <a:off x="793826" y="6727231"/>
            <a:ext cx="13042748" cy="374073"/>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The Dopamine Loop: Digital distractions deliver short-term dopamine, training the brain to reject the "slow-burn" reward of consistency. The Switching Cost: Multitasking incurs a mental energy tax, depleting the resources needed for deep work.</a:t>
            </a:r>
            <a:endParaRPr lang="en-US" sz="982" dirty="0"/>
          </a:p>
        </p:txBody>
      </p:sp>
      <p:sp>
        <p:nvSpPr>
          <p:cNvPr id="22" name="Text 9"/>
          <p:cNvSpPr/>
          <p:nvPr/>
        </p:nvSpPr>
        <p:spPr>
          <a:xfrm>
            <a:off x="5320145" y="4589841"/>
            <a:ext cx="3989913"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Reference Dependence</a:t>
            </a:r>
            <a:endParaRPr lang="en-US" sz="1228" dirty="0"/>
          </a:p>
        </p:txBody>
      </p:sp>
      <p:sp>
        <p:nvSpPr>
          <p:cNvPr id="23" name="Text 10"/>
          <p:cNvSpPr/>
          <p:nvPr/>
        </p:nvSpPr>
        <p:spPr>
          <a:xfrm>
            <a:off x="5320145" y="4844320"/>
            <a:ext cx="3989913" cy="374073"/>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If we feel "behind," we take risks or work frantically; if "ahead," we become lazy.</a:t>
            </a:r>
            <a:endParaRPr lang="en-US" sz="982" dirty="0"/>
          </a:p>
        </p:txBody>
      </p:sp>
      <p:sp>
        <p:nvSpPr>
          <p:cNvPr id="24" name="Text 11"/>
          <p:cNvSpPr/>
          <p:nvPr/>
        </p:nvSpPr>
        <p:spPr>
          <a:xfrm>
            <a:off x="7258148" y="4146365"/>
            <a:ext cx="113908" cy="263498"/>
          </a:xfrm>
          <a:prstGeom prst="rect">
            <a:avLst/>
          </a:prstGeom>
          <a:noFill/>
          <a:ln/>
        </p:spPr>
        <p:txBody>
          <a:bodyPr wrap="none" lIns="0" tIns="0" rIns="0" bIns="0" rtlCol="0" anchor="ctr"/>
          <a:lstStyle/>
          <a:p>
            <a:pPr marL="0" indent="0" algn="l">
              <a:lnSpc>
                <a:spcPts val="1768"/>
              </a:lnSpc>
              <a:buNone/>
            </a:pPr>
            <a:r>
              <a:rPr lang="en-US" sz="1473" dirty="0">
                <a:solidFill>
                  <a:srgbClr val="000000"/>
                </a:solidFill>
                <a:latin typeface="思源宋体-Regular" pitchFamily="34" charset="0"/>
                <a:ea typeface="思源宋体-Regular" pitchFamily="34" charset="-122"/>
                <a:cs typeface="思源宋体-Regular" pitchFamily="34" charset="-120"/>
              </a:rPr>
              <a:t>2</a:t>
            </a:r>
            <a:endParaRPr lang="en-US" sz="1473" dirty="0"/>
          </a:p>
        </p:txBody>
      </p:sp>
      <p:sp>
        <p:nvSpPr>
          <p:cNvPr id="25" name="Text 12"/>
          <p:cNvSpPr/>
          <p:nvPr/>
        </p:nvSpPr>
        <p:spPr>
          <a:xfrm>
            <a:off x="9709226" y="4589841"/>
            <a:ext cx="3989913"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Diminishing Sensitivity</a:t>
            </a:r>
            <a:endParaRPr lang="en-US" sz="1228" dirty="0"/>
          </a:p>
        </p:txBody>
      </p:sp>
      <p:sp>
        <p:nvSpPr>
          <p:cNvPr id="26" name="Text 13"/>
          <p:cNvSpPr/>
          <p:nvPr/>
        </p:nvSpPr>
        <p:spPr>
          <a:xfrm>
            <a:off x="9709226" y="4844320"/>
            <a:ext cx="3989913" cy="187036"/>
          </a:xfrm>
          <a:prstGeom prst="rect">
            <a:avLst/>
          </a:prstGeom>
          <a:noFill/>
          <a:ln/>
        </p:spPr>
        <p:txBody>
          <a:bodyPr wrap="non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As gains or losses get larger, the psychological impact decreases.</a:t>
            </a:r>
            <a:endParaRPr lang="en-US" sz="982" dirty="0"/>
          </a:p>
        </p:txBody>
      </p:sp>
      <p:sp>
        <p:nvSpPr>
          <p:cNvPr id="27" name="Text 14"/>
          <p:cNvSpPr/>
          <p:nvPr/>
        </p:nvSpPr>
        <p:spPr>
          <a:xfrm>
            <a:off x="11647229" y="4146365"/>
            <a:ext cx="113908" cy="263498"/>
          </a:xfrm>
          <a:prstGeom prst="rect">
            <a:avLst/>
          </a:prstGeom>
          <a:noFill/>
          <a:ln/>
        </p:spPr>
        <p:txBody>
          <a:bodyPr wrap="none" lIns="0" tIns="0" rIns="0" bIns="0" rtlCol="0" anchor="ctr"/>
          <a:lstStyle/>
          <a:p>
            <a:pPr marL="0" indent="0" algn="l">
              <a:lnSpc>
                <a:spcPts val="1768"/>
              </a:lnSpc>
              <a:buNone/>
            </a:pPr>
            <a:r>
              <a:rPr lang="en-US" sz="1473" dirty="0">
                <a:solidFill>
                  <a:srgbClr val="000000"/>
                </a:solidFill>
                <a:latin typeface="思源宋体-Regular" pitchFamily="34" charset="0"/>
                <a:ea typeface="思源宋体-Regular" pitchFamily="34" charset="-122"/>
                <a:cs typeface="思源宋体-Regular" pitchFamily="34" charset="-120"/>
              </a:rPr>
              <a:t>3</a:t>
            </a:r>
            <a:endParaRPr lang="en-US" sz="147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295139"/>
            <a:ext cx="2820446" cy="2146409"/>
          </a:xfrm>
          <a:prstGeom prst="rect">
            <a:avLst/>
          </a:prstGeom>
        </p:spPr>
      </p:pic>
      <p:pic>
        <p:nvPicPr>
          <p:cNvPr id="5" name="Image 3" descr="preencoded.png"/>
          <p:cNvPicPr>
            <a:picLocks noChangeAspect="1"/>
          </p:cNvPicPr>
          <p:nvPr/>
        </p:nvPicPr>
        <p:blipFill>
          <a:blip r:embed="rId6"/>
          <a:stretch>
            <a:fillRect/>
          </a:stretch>
        </p:blipFill>
        <p:spPr>
          <a:xfrm>
            <a:off x="793826" y="6349434"/>
            <a:ext cx="13042748" cy="25487"/>
          </a:xfrm>
          <a:prstGeom prst="rect">
            <a:avLst/>
          </a:prstGeom>
        </p:spPr>
      </p:pic>
      <p:sp>
        <p:nvSpPr>
          <p:cNvPr id="6" name="Text 0"/>
          <p:cNvSpPr/>
          <p:nvPr/>
        </p:nvSpPr>
        <p:spPr>
          <a:xfrm>
            <a:off x="1023014" y="1524327"/>
            <a:ext cx="2362069" cy="306042"/>
          </a:xfrm>
          <a:prstGeom prst="rect">
            <a:avLst/>
          </a:prstGeom>
          <a:noFill/>
          <a:ln/>
        </p:spPr>
        <p:txBody>
          <a:bodyPr wrap="none" lIns="0" tIns="0" rIns="0" bIns="0" rtlCol="0" anchor="ctr"/>
          <a:lstStyle/>
          <a:p>
            <a:pPr marL="0" indent="0" algn="ctr">
              <a:lnSpc>
                <a:spcPts val="2009"/>
              </a:lnSpc>
              <a:buNone/>
            </a:pPr>
            <a:endParaRPr lang="en-US" sz="1607" dirty="0"/>
          </a:p>
        </p:txBody>
      </p:sp>
      <p:sp>
        <p:nvSpPr>
          <p:cNvPr id="7" name="Text 1"/>
          <p:cNvSpPr/>
          <p:nvPr/>
        </p:nvSpPr>
        <p:spPr>
          <a:xfrm>
            <a:off x="1023014" y="1928200"/>
            <a:ext cx="2362069" cy="880286"/>
          </a:xfrm>
          <a:prstGeom prst="rect">
            <a:avLst/>
          </a:prstGeom>
          <a:noFill/>
          <a:ln/>
        </p:spPr>
        <p:txBody>
          <a:bodyPr wrap="none" lIns="0" tIns="0" rIns="0" bIns="0" rtlCol="0" anchor="ctr"/>
          <a:lstStyle/>
          <a:p>
            <a:pPr marL="0" indent="0" algn="ctr">
              <a:lnSpc>
                <a:spcPts val="6932"/>
              </a:lnSpc>
              <a:buNone/>
            </a:pPr>
            <a:r>
              <a:rPr lang="en-US" sz="5546" dirty="0">
                <a:solidFill>
                  <a:srgbClr val="000000"/>
                </a:solidFill>
                <a:latin typeface="思源宋体-Heavy" pitchFamily="34" charset="0"/>
                <a:ea typeface="思源宋体-Heavy" pitchFamily="34" charset="-122"/>
                <a:cs typeface="思源宋体-Heavy" pitchFamily="34" charset="-120"/>
              </a:rPr>
              <a:t>07</a:t>
            </a:r>
            <a:endParaRPr lang="en-US" sz="5546" dirty="0"/>
          </a:p>
        </p:txBody>
      </p:sp>
      <p:sp>
        <p:nvSpPr>
          <p:cNvPr id="8" name="Text 2"/>
          <p:cNvSpPr/>
          <p:nvPr/>
        </p:nvSpPr>
        <p:spPr>
          <a:xfrm>
            <a:off x="1023014" y="2906318"/>
            <a:ext cx="2362069" cy="306042"/>
          </a:xfrm>
          <a:prstGeom prst="rect">
            <a:avLst/>
          </a:prstGeom>
          <a:noFill/>
          <a:ln/>
        </p:spPr>
        <p:txBody>
          <a:bodyPr wrap="none" lIns="0" tIns="0" rIns="0" bIns="0" rtlCol="0" anchor="ctr"/>
          <a:lstStyle/>
          <a:p>
            <a:pPr marL="0" indent="0" algn="ctr">
              <a:lnSpc>
                <a:spcPts val="2009"/>
              </a:lnSpc>
              <a:buNone/>
            </a:pPr>
            <a:endParaRPr lang="en-US" sz="1607" dirty="0"/>
          </a:p>
        </p:txBody>
      </p:sp>
      <p:sp>
        <p:nvSpPr>
          <p:cNvPr id="9" name="Text 3"/>
          <p:cNvSpPr/>
          <p:nvPr/>
        </p:nvSpPr>
        <p:spPr>
          <a:xfrm>
            <a:off x="793826" y="3875221"/>
            <a:ext cx="13042748"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0" name="Text 4"/>
          <p:cNvSpPr/>
          <p:nvPr/>
        </p:nvSpPr>
        <p:spPr>
          <a:xfrm>
            <a:off x="4213808" y="1307686"/>
            <a:ext cx="9610219"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1" name="Text 5"/>
          <p:cNvSpPr/>
          <p:nvPr/>
        </p:nvSpPr>
        <p:spPr>
          <a:xfrm>
            <a:off x="793826" y="4410843"/>
            <a:ext cx="13042748"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2" name="Text 6"/>
          <p:cNvSpPr/>
          <p:nvPr/>
        </p:nvSpPr>
        <p:spPr>
          <a:xfrm>
            <a:off x="793826" y="4946465"/>
            <a:ext cx="13042748"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3" name="Text 7"/>
          <p:cNvSpPr/>
          <p:nvPr/>
        </p:nvSpPr>
        <p:spPr>
          <a:xfrm>
            <a:off x="793826" y="5482087"/>
            <a:ext cx="13042748" cy="637767"/>
          </a:xfrm>
          <a:prstGeom prst="rect">
            <a:avLst/>
          </a:prstGeom>
          <a:noFill/>
          <a:ln/>
        </p:spPr>
        <p:txBody>
          <a:bodyPr wrap="none" lIns="0" tIns="0" rIns="0" bIns="0" rtlCol="0" anchor="ctr"/>
          <a:lstStyle/>
          <a:p>
            <a:pPr marL="0" indent="0" algn="r">
              <a:lnSpc>
                <a:spcPts val="5023"/>
              </a:lnSpc>
              <a:buNone/>
            </a:pPr>
            <a:r>
              <a:rPr lang="en-US" sz="4019" dirty="0">
                <a:solidFill>
                  <a:srgbClr val="000000"/>
                </a:solidFill>
                <a:latin typeface="思源宋体-Heavy" pitchFamily="34" charset="0"/>
                <a:ea typeface="思源宋体-Heavy" pitchFamily="34" charset="-122"/>
                <a:cs typeface="思源宋体-Heavy" pitchFamily="34" charset="-120"/>
              </a:rPr>
              <a:t>Strategic Task Management (The Economic Fix)</a:t>
            </a:r>
            <a:endParaRPr lang="en-US" sz="4019" dirty="0"/>
          </a:p>
        </p:txBody>
      </p:sp>
      <p:sp>
        <p:nvSpPr>
          <p:cNvPr id="14" name="Text 8"/>
          <p:cNvSpPr/>
          <p:nvPr/>
        </p:nvSpPr>
        <p:spPr>
          <a:xfrm>
            <a:off x="793826" y="6604501"/>
            <a:ext cx="13042748" cy="306042"/>
          </a:xfrm>
          <a:prstGeom prst="rect">
            <a:avLst/>
          </a:prstGeom>
          <a:noFill/>
          <a:ln/>
        </p:spPr>
        <p:txBody>
          <a:bodyPr wrap="none" lIns="0" tIns="0" rIns="0" bIns="0" rtlCol="0" anchor="ctr"/>
          <a:lstStyle/>
          <a:p>
            <a:pPr marL="0" indent="0" algn="l">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a:t>
            </a:r>
            <a:endParaRPr lang="en-US" sz="1607"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144208"/>
            <a:ext cx="13042748" cy="1417477"/>
          </a:xfrm>
          <a:prstGeom prst="rect">
            <a:avLst/>
          </a:prstGeom>
          <a:noFill/>
          <a:ln/>
        </p:spPr>
        <p:txBody>
          <a:bodyPr wrap="squar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Strategic Task Management (The Economic Fix)</a:t>
            </a:r>
            <a:endParaRPr lang="en-US" sz="4465" dirty="0"/>
          </a:p>
        </p:txBody>
      </p:sp>
      <p:sp>
        <p:nvSpPr>
          <p:cNvPr id="5" name="Text 1"/>
          <p:cNvSpPr/>
          <p:nvPr/>
        </p:nvSpPr>
        <p:spPr>
          <a:xfrm>
            <a:off x="793826" y="5816752"/>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address Prospect Theory and Loss Aversion by restructuring how we perceive the "cost" of effort.</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3439195"/>
            <a:ext cx="13042748" cy="531505"/>
          </a:xfrm>
          <a:prstGeom prst="rect">
            <a:avLst/>
          </a:prstGeom>
          <a:noFill/>
          <a:ln/>
        </p:spPr>
        <p:txBody>
          <a:bodyPr wrap="none" lIns="0" tIns="0" rIns="0" bIns="0" rtlCol="0" anchor="ctr"/>
          <a:lstStyle/>
          <a:p>
            <a:pPr marL="0" indent="0" algn="l">
              <a:lnSpc>
                <a:spcPts val="4186"/>
              </a:lnSpc>
              <a:buNone/>
            </a:pPr>
            <a:r>
              <a:rPr lang="en-US" sz="3349" dirty="0">
                <a:solidFill>
                  <a:srgbClr val="000000"/>
                </a:solidFill>
                <a:latin typeface="思源宋体-Heavy" pitchFamily="34" charset="0"/>
                <a:ea typeface="思源宋体-Heavy" pitchFamily="34" charset="-122"/>
                <a:cs typeface="思源宋体-Heavy" pitchFamily="34" charset="-120"/>
              </a:rPr>
              <a:t>CONTENTS</a:t>
            </a:r>
            <a:endParaRPr lang="en-US" sz="3349" dirty="0"/>
          </a:p>
        </p:txBody>
      </p:sp>
      <p:sp>
        <p:nvSpPr>
          <p:cNvPr id="5" name="Text 1"/>
          <p:cNvSpPr/>
          <p:nvPr/>
        </p:nvSpPr>
        <p:spPr>
          <a:xfrm>
            <a:off x="963806" y="4332029"/>
            <a:ext cx="2793194" cy="265850"/>
          </a:xfrm>
          <a:prstGeom prst="rect">
            <a:avLst/>
          </a:prstGeom>
          <a:noFill/>
          <a:ln/>
        </p:spPr>
        <p:txBody>
          <a:bodyPr wrap="non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Defining the Problem</a:t>
            </a:r>
            <a:endParaRPr lang="en-US" sz="1674" dirty="0"/>
          </a:p>
        </p:txBody>
      </p:sp>
      <p:sp>
        <p:nvSpPr>
          <p:cNvPr id="6" name="Text 2"/>
          <p:cNvSpPr/>
          <p:nvPr/>
        </p:nvSpPr>
        <p:spPr>
          <a:xfrm>
            <a:off x="963806" y="5107818"/>
            <a:ext cx="2793194" cy="265850"/>
          </a:xfrm>
          <a:prstGeom prst="rect">
            <a:avLst/>
          </a:prstGeom>
          <a:noFill/>
          <a:ln/>
        </p:spPr>
        <p:txBody>
          <a:bodyPr wrap="non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Variables</a:t>
            </a:r>
            <a:endParaRPr lang="en-US" sz="1674" dirty="0"/>
          </a:p>
        </p:txBody>
      </p:sp>
      <p:sp>
        <p:nvSpPr>
          <p:cNvPr id="7" name="Text 3"/>
          <p:cNvSpPr/>
          <p:nvPr/>
        </p:nvSpPr>
        <p:spPr>
          <a:xfrm>
            <a:off x="4266939" y="4332029"/>
            <a:ext cx="2793194" cy="265850"/>
          </a:xfrm>
          <a:prstGeom prst="rect">
            <a:avLst/>
          </a:prstGeom>
          <a:noFill/>
          <a:ln/>
        </p:spPr>
        <p:txBody>
          <a:bodyPr wrap="non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The Behavioral Framework</a:t>
            </a:r>
            <a:endParaRPr lang="en-US" sz="1674" dirty="0"/>
          </a:p>
        </p:txBody>
      </p:sp>
      <p:sp>
        <p:nvSpPr>
          <p:cNvPr id="8" name="Text 4"/>
          <p:cNvSpPr/>
          <p:nvPr/>
        </p:nvSpPr>
        <p:spPr>
          <a:xfrm>
            <a:off x="963806" y="6149458"/>
            <a:ext cx="2793194" cy="531701"/>
          </a:xfrm>
          <a:prstGeom prst="rect">
            <a:avLst/>
          </a:prstGeom>
          <a:noFill/>
          <a:ln/>
        </p:spPr>
        <p:txBody>
          <a:bodyPr wrap="squar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Calibration &amp; Realism (The Planning Fix)</a:t>
            </a:r>
            <a:endParaRPr lang="en-US" sz="1674" dirty="0"/>
          </a:p>
        </p:txBody>
      </p:sp>
      <p:sp>
        <p:nvSpPr>
          <p:cNvPr id="9" name="Text 5"/>
          <p:cNvSpPr/>
          <p:nvPr/>
        </p:nvSpPr>
        <p:spPr>
          <a:xfrm>
            <a:off x="4266939" y="5107818"/>
            <a:ext cx="2793194" cy="265850"/>
          </a:xfrm>
          <a:prstGeom prst="rect">
            <a:avLst/>
          </a:prstGeom>
          <a:noFill/>
          <a:ln/>
        </p:spPr>
        <p:txBody>
          <a:bodyPr wrap="non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Scientific Conclusions</a:t>
            </a:r>
            <a:endParaRPr lang="en-US" sz="1674" dirty="0"/>
          </a:p>
        </p:txBody>
      </p:sp>
      <p:sp>
        <p:nvSpPr>
          <p:cNvPr id="10" name="Text 6"/>
          <p:cNvSpPr/>
          <p:nvPr/>
        </p:nvSpPr>
        <p:spPr>
          <a:xfrm>
            <a:off x="4266939" y="6149458"/>
            <a:ext cx="2793194" cy="531701"/>
          </a:xfrm>
          <a:prstGeom prst="rect">
            <a:avLst/>
          </a:prstGeom>
          <a:noFill/>
          <a:ln/>
        </p:spPr>
        <p:txBody>
          <a:bodyPr wrap="squar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Motivation Design (The Biological Fix)</a:t>
            </a:r>
            <a:endParaRPr lang="en-US" sz="1674" dirty="0"/>
          </a:p>
        </p:txBody>
      </p:sp>
      <p:sp>
        <p:nvSpPr>
          <p:cNvPr id="11" name="Text 7"/>
          <p:cNvSpPr/>
          <p:nvPr/>
        </p:nvSpPr>
        <p:spPr>
          <a:xfrm>
            <a:off x="7570071" y="4332029"/>
            <a:ext cx="2793194" cy="265850"/>
          </a:xfrm>
          <a:prstGeom prst="rect">
            <a:avLst/>
          </a:prstGeom>
          <a:noFill/>
          <a:ln/>
        </p:spPr>
        <p:txBody>
          <a:bodyPr wrap="non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Circumstances</a:t>
            </a:r>
            <a:endParaRPr lang="en-US" sz="1674" dirty="0"/>
          </a:p>
        </p:txBody>
      </p:sp>
      <p:sp>
        <p:nvSpPr>
          <p:cNvPr id="12" name="Text 8"/>
          <p:cNvSpPr/>
          <p:nvPr/>
        </p:nvSpPr>
        <p:spPr>
          <a:xfrm>
            <a:off x="7570071" y="5107818"/>
            <a:ext cx="2793194" cy="531701"/>
          </a:xfrm>
          <a:prstGeom prst="rect">
            <a:avLst/>
          </a:prstGeom>
          <a:noFill/>
          <a:ln/>
        </p:spPr>
        <p:txBody>
          <a:bodyPr wrap="squar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Strategic Task Management (The Economic Fix)</a:t>
            </a:r>
            <a:endParaRPr lang="en-US" sz="1674" dirty="0"/>
          </a:p>
        </p:txBody>
      </p:sp>
      <p:sp>
        <p:nvSpPr>
          <p:cNvPr id="13" name="Text 9"/>
          <p:cNvSpPr/>
          <p:nvPr/>
        </p:nvSpPr>
        <p:spPr>
          <a:xfrm>
            <a:off x="7570071" y="6149458"/>
            <a:ext cx="2793194" cy="531701"/>
          </a:xfrm>
          <a:prstGeom prst="rect">
            <a:avLst/>
          </a:prstGeom>
          <a:noFill/>
          <a:ln/>
        </p:spPr>
        <p:txBody>
          <a:bodyPr wrap="squar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Defining the "Successful Result"</a:t>
            </a:r>
            <a:endParaRPr lang="en-US" sz="1674" dirty="0"/>
          </a:p>
        </p:txBody>
      </p:sp>
      <p:sp>
        <p:nvSpPr>
          <p:cNvPr id="14" name="Text 10"/>
          <p:cNvSpPr/>
          <p:nvPr/>
        </p:nvSpPr>
        <p:spPr>
          <a:xfrm>
            <a:off x="10873204" y="4332029"/>
            <a:ext cx="2793390" cy="265850"/>
          </a:xfrm>
          <a:prstGeom prst="rect">
            <a:avLst/>
          </a:prstGeom>
          <a:noFill/>
          <a:ln/>
        </p:spPr>
        <p:txBody>
          <a:bodyPr wrap="non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Motivation/Obstacle</a:t>
            </a:r>
            <a:endParaRPr lang="en-US" sz="1674" dirty="0"/>
          </a:p>
        </p:txBody>
      </p:sp>
      <p:sp>
        <p:nvSpPr>
          <p:cNvPr id="15" name="Text 11"/>
          <p:cNvSpPr/>
          <p:nvPr/>
        </p:nvSpPr>
        <p:spPr>
          <a:xfrm>
            <a:off x="10873204" y="5107818"/>
            <a:ext cx="2793390" cy="531701"/>
          </a:xfrm>
          <a:prstGeom prst="rect">
            <a:avLst/>
          </a:prstGeom>
          <a:noFill/>
          <a:ln/>
        </p:spPr>
        <p:txBody>
          <a:bodyPr wrap="squar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Cognitive De-Cluttering (The Psychological Fix)</a:t>
            </a:r>
            <a:endParaRPr lang="en-US" sz="1674" dirty="0"/>
          </a:p>
        </p:txBody>
      </p:sp>
      <p:sp>
        <p:nvSpPr>
          <p:cNvPr id="16" name="Text 12"/>
          <p:cNvSpPr/>
          <p:nvPr/>
        </p:nvSpPr>
        <p:spPr>
          <a:xfrm>
            <a:off x="10873204" y="6149458"/>
            <a:ext cx="2793390" cy="797551"/>
          </a:xfrm>
          <a:prstGeom prst="rect">
            <a:avLst/>
          </a:prstGeom>
          <a:noFill/>
          <a:ln/>
        </p:spPr>
        <p:txBody>
          <a:bodyPr wrap="square" lIns="0" tIns="0" rIns="0" bIns="0" rtlCol="0" anchor="ctr"/>
          <a:lstStyle/>
          <a:p>
            <a:pPr marL="0" indent="0" algn="l">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Final Project Report: Analyzing the Mechanics of Consistency</a:t>
            </a:r>
            <a:endParaRPr lang="en-US" sz="167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781279" y="5333281"/>
            <a:ext cx="13067843" cy="1306706"/>
          </a:xfrm>
          <a:prstGeom prst="rect">
            <a:avLst/>
          </a:prstGeom>
        </p:spPr>
      </p:pic>
      <p:sp>
        <p:nvSpPr>
          <p:cNvPr id="5" name="Text 0"/>
          <p:cNvSpPr/>
          <p:nvPr/>
        </p:nvSpPr>
        <p:spPr>
          <a:xfrm>
            <a:off x="793826" y="3928548"/>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The Eisenhower Matrix (Counteracting Mere Urgency)</a:t>
            </a:r>
            <a:endParaRPr lang="en-US" sz="3572" dirty="0"/>
          </a:p>
        </p:txBody>
      </p:sp>
      <p:sp>
        <p:nvSpPr>
          <p:cNvPr id="6" name="Text 1"/>
          <p:cNvSpPr/>
          <p:nvPr/>
        </p:nvSpPr>
        <p:spPr>
          <a:xfrm>
            <a:off x="793826" y="4750606"/>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By explicitly labeling tasks, you prevent the brain from defaulting to "urgent" but "unimportant" tasks like emails.</a:t>
            </a:r>
            <a:endParaRPr lang="en-US" sz="1786" dirty="0"/>
          </a:p>
        </p:txBody>
      </p:sp>
      <p:sp>
        <p:nvSpPr>
          <p:cNvPr id="7" name="Text 2"/>
          <p:cNvSpPr/>
          <p:nvPr/>
        </p:nvSpPr>
        <p:spPr>
          <a:xfrm>
            <a:off x="1033013" y="5585016"/>
            <a:ext cx="12564374"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Action</a:t>
            </a:r>
            <a:endParaRPr lang="en-US" sz="2233" dirty="0"/>
          </a:p>
        </p:txBody>
      </p:sp>
      <p:sp>
        <p:nvSpPr>
          <p:cNvPr id="8" name="Text 3"/>
          <p:cNvSpPr/>
          <p:nvPr/>
        </p:nvSpPr>
        <p:spPr>
          <a:xfrm>
            <a:off x="1033013" y="6048097"/>
            <a:ext cx="12564374"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Classify tasks into four quadrants: Do, Schedule, Delegate, Delete.</a:t>
            </a:r>
            <a:endParaRPr lang="en-US" sz="1786"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9407302" y="0"/>
            <a:ext cx="5222902" cy="8231168"/>
          </a:xfrm>
          <a:prstGeom prst="rect">
            <a:avLst/>
          </a:prstGeom>
        </p:spPr>
      </p:pic>
      <p:pic>
        <p:nvPicPr>
          <p:cNvPr id="4" name="Image 2" descr="preencoded.png"/>
          <p:cNvPicPr>
            <a:picLocks noChangeAspect="1"/>
          </p:cNvPicPr>
          <p:nvPr/>
        </p:nvPicPr>
        <p:blipFill>
          <a:blip r:embed="rId5"/>
          <a:stretch>
            <a:fillRect/>
          </a:stretch>
        </p:blipFill>
        <p:spPr>
          <a:xfrm>
            <a:off x="768731" y="3054535"/>
            <a:ext cx="3970896" cy="2944156"/>
          </a:xfrm>
          <a:prstGeom prst="rect">
            <a:avLst/>
          </a:prstGeom>
        </p:spPr>
      </p:pic>
      <p:pic>
        <p:nvPicPr>
          <p:cNvPr id="5" name="Image 3" descr="preencoded.png"/>
          <p:cNvPicPr>
            <a:picLocks noChangeAspect="1"/>
          </p:cNvPicPr>
          <p:nvPr/>
        </p:nvPicPr>
        <p:blipFill>
          <a:blip r:embed="rId6"/>
          <a:stretch>
            <a:fillRect/>
          </a:stretch>
        </p:blipFill>
        <p:spPr>
          <a:xfrm>
            <a:off x="4916076" y="3054535"/>
            <a:ext cx="3971092" cy="2944156"/>
          </a:xfrm>
          <a:prstGeom prst="rect">
            <a:avLst/>
          </a:prstGeom>
        </p:spPr>
      </p:pic>
      <p:pic>
        <p:nvPicPr>
          <p:cNvPr id="6" name="Image 4" descr="preencoded.png"/>
          <p:cNvPicPr>
            <a:picLocks noChangeAspect="1"/>
          </p:cNvPicPr>
          <p:nvPr/>
        </p:nvPicPr>
        <p:blipFill>
          <a:blip r:embed="rId7"/>
          <a:stretch>
            <a:fillRect/>
          </a:stretch>
        </p:blipFill>
        <p:spPr>
          <a:xfrm>
            <a:off x="1045561" y="4238315"/>
            <a:ext cx="3417237" cy="1483547"/>
          </a:xfrm>
          <a:prstGeom prst="rect">
            <a:avLst/>
          </a:prstGeom>
        </p:spPr>
      </p:pic>
      <p:pic>
        <p:nvPicPr>
          <p:cNvPr id="7" name="Image 5" descr="preencoded.png"/>
          <p:cNvPicPr>
            <a:picLocks noChangeAspect="1"/>
          </p:cNvPicPr>
          <p:nvPr/>
        </p:nvPicPr>
        <p:blipFill>
          <a:blip r:embed="rId7"/>
          <a:stretch>
            <a:fillRect/>
          </a:stretch>
        </p:blipFill>
        <p:spPr>
          <a:xfrm>
            <a:off x="5192906" y="4238315"/>
            <a:ext cx="3417433" cy="1483547"/>
          </a:xfrm>
          <a:prstGeom prst="rect">
            <a:avLst/>
          </a:prstGeom>
        </p:spPr>
      </p:pic>
      <p:pic>
        <p:nvPicPr>
          <p:cNvPr id="8" name="Image 6" descr="preencoded.png"/>
          <p:cNvPicPr>
            <a:picLocks noChangeAspect="1"/>
          </p:cNvPicPr>
          <p:nvPr/>
        </p:nvPicPr>
        <p:blipFill>
          <a:blip r:embed="rId8"/>
          <a:stretch>
            <a:fillRect/>
          </a:stretch>
        </p:blipFill>
        <p:spPr>
          <a:xfrm>
            <a:off x="1033013" y="3318817"/>
            <a:ext cx="705405" cy="705405"/>
          </a:xfrm>
          <a:prstGeom prst="rect">
            <a:avLst/>
          </a:prstGeom>
        </p:spPr>
      </p:pic>
      <p:pic>
        <p:nvPicPr>
          <p:cNvPr id="9" name="Image 7" descr="preencoded.png"/>
          <p:cNvPicPr>
            <a:picLocks noChangeAspect="1"/>
          </p:cNvPicPr>
          <p:nvPr/>
        </p:nvPicPr>
        <p:blipFill>
          <a:blip r:embed="rId8"/>
          <a:stretch>
            <a:fillRect/>
          </a:stretch>
        </p:blipFill>
        <p:spPr>
          <a:xfrm>
            <a:off x="5180358" y="3318817"/>
            <a:ext cx="705405" cy="705405"/>
          </a:xfrm>
          <a:prstGeom prst="rect">
            <a:avLst/>
          </a:prstGeom>
        </p:spPr>
      </p:pic>
      <p:sp>
        <p:nvSpPr>
          <p:cNvPr id="10" name="Text 0"/>
          <p:cNvSpPr/>
          <p:nvPr/>
        </p:nvSpPr>
        <p:spPr>
          <a:xfrm>
            <a:off x="793826" y="2257572"/>
            <a:ext cx="8068247"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Time Blocking &amp; Batching</a:t>
            </a:r>
            <a:endParaRPr lang="en-US" sz="3572" dirty="0"/>
          </a:p>
        </p:txBody>
      </p:sp>
      <p:sp>
        <p:nvSpPr>
          <p:cNvPr id="11" name="Text 1"/>
          <p:cNvSpPr/>
          <p:nvPr/>
        </p:nvSpPr>
        <p:spPr>
          <a:xfrm>
            <a:off x="1292394" y="3451742"/>
            <a:ext cx="186252" cy="439163"/>
          </a:xfrm>
          <a:prstGeom prst="rect">
            <a:avLst/>
          </a:prstGeom>
          <a:noFill/>
          <a:ln/>
        </p:spPr>
        <p:txBody>
          <a:bodyPr wrap="none" lIns="0" tIns="0" rIns="0" bIns="0" rtlCol="0" anchor="ctr"/>
          <a:lstStyle/>
          <a:p>
            <a:pPr marL="0" indent="0" algn="l">
              <a:lnSpc>
                <a:spcPts val="2893"/>
              </a:lnSpc>
              <a:buNone/>
            </a:pPr>
            <a:r>
              <a:rPr lang="en-US" sz="2411" dirty="0">
                <a:solidFill>
                  <a:srgbClr val="000000"/>
                </a:solidFill>
                <a:latin typeface="思源宋体-Regular" pitchFamily="34" charset="0"/>
                <a:ea typeface="思源宋体-Regular" pitchFamily="34" charset="-122"/>
                <a:cs typeface="思源宋体-Regular" pitchFamily="34" charset="-120"/>
              </a:rPr>
              <a:t>1</a:t>
            </a:r>
            <a:endParaRPr lang="en-US" sz="2411" dirty="0"/>
          </a:p>
        </p:txBody>
      </p:sp>
      <p:sp>
        <p:nvSpPr>
          <p:cNvPr id="12" name="Text 2"/>
          <p:cNvSpPr/>
          <p:nvPr/>
        </p:nvSpPr>
        <p:spPr>
          <a:xfrm>
            <a:off x="1045561" y="4238315"/>
            <a:ext cx="3417237"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Deep Work Blocks</a:t>
            </a:r>
            <a:endParaRPr lang="en-US" sz="2233" dirty="0"/>
          </a:p>
        </p:txBody>
      </p:sp>
      <p:sp>
        <p:nvSpPr>
          <p:cNvPr id="13" name="Text 3"/>
          <p:cNvSpPr/>
          <p:nvPr/>
        </p:nvSpPr>
        <p:spPr>
          <a:xfrm>
            <a:off x="1045561" y="4701396"/>
            <a:ext cx="3417237" cy="1020466"/>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Reserve your most productive 2-4 hours for "Important/Not Urgent" tasks.</a:t>
            </a:r>
            <a:endParaRPr lang="en-US" sz="1786" dirty="0"/>
          </a:p>
        </p:txBody>
      </p:sp>
      <p:sp>
        <p:nvSpPr>
          <p:cNvPr id="14" name="Text 4"/>
          <p:cNvSpPr/>
          <p:nvPr/>
        </p:nvSpPr>
        <p:spPr>
          <a:xfrm>
            <a:off x="5439739" y="3451742"/>
            <a:ext cx="186252" cy="439163"/>
          </a:xfrm>
          <a:prstGeom prst="rect">
            <a:avLst/>
          </a:prstGeom>
          <a:noFill/>
          <a:ln/>
        </p:spPr>
        <p:txBody>
          <a:bodyPr wrap="none" lIns="0" tIns="0" rIns="0" bIns="0" rtlCol="0" anchor="ctr"/>
          <a:lstStyle/>
          <a:p>
            <a:pPr marL="0" indent="0" algn="l">
              <a:lnSpc>
                <a:spcPts val="2893"/>
              </a:lnSpc>
              <a:buNone/>
            </a:pPr>
            <a:r>
              <a:rPr lang="en-US" sz="2411" dirty="0">
                <a:solidFill>
                  <a:srgbClr val="000000"/>
                </a:solidFill>
                <a:latin typeface="思源宋体-Regular" pitchFamily="34" charset="0"/>
                <a:ea typeface="思源宋体-Regular" pitchFamily="34" charset="-122"/>
                <a:cs typeface="思源宋体-Regular" pitchFamily="34" charset="-120"/>
              </a:rPr>
              <a:t>2</a:t>
            </a:r>
            <a:endParaRPr lang="en-US" sz="2411" dirty="0"/>
          </a:p>
        </p:txBody>
      </p:sp>
      <p:sp>
        <p:nvSpPr>
          <p:cNvPr id="15" name="Text 5"/>
          <p:cNvSpPr/>
          <p:nvPr/>
        </p:nvSpPr>
        <p:spPr>
          <a:xfrm>
            <a:off x="5192906" y="4238315"/>
            <a:ext cx="3417433"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Email Batching</a:t>
            </a:r>
            <a:endParaRPr lang="en-US" sz="2233" dirty="0"/>
          </a:p>
        </p:txBody>
      </p:sp>
      <p:sp>
        <p:nvSpPr>
          <p:cNvPr id="16" name="Text 6"/>
          <p:cNvSpPr/>
          <p:nvPr/>
        </p:nvSpPr>
        <p:spPr>
          <a:xfrm>
            <a:off x="5192906" y="4701396"/>
            <a:ext cx="3417433" cy="1020466"/>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Use tools like Mailman or Freedom to restrict inbox access to specific windows.</a:t>
            </a:r>
            <a:endParaRPr lang="en-US" sz="1786"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295139"/>
            <a:ext cx="2820446" cy="2146409"/>
          </a:xfrm>
          <a:prstGeom prst="rect">
            <a:avLst/>
          </a:prstGeom>
        </p:spPr>
      </p:pic>
      <p:pic>
        <p:nvPicPr>
          <p:cNvPr id="5" name="Image 3" descr="preencoded.png"/>
          <p:cNvPicPr>
            <a:picLocks noChangeAspect="1"/>
          </p:cNvPicPr>
          <p:nvPr/>
        </p:nvPicPr>
        <p:blipFill>
          <a:blip r:embed="rId6"/>
          <a:stretch>
            <a:fillRect/>
          </a:stretch>
        </p:blipFill>
        <p:spPr>
          <a:xfrm>
            <a:off x="793826" y="6349434"/>
            <a:ext cx="13042748" cy="25487"/>
          </a:xfrm>
          <a:prstGeom prst="rect">
            <a:avLst/>
          </a:prstGeom>
        </p:spPr>
      </p:pic>
      <p:sp>
        <p:nvSpPr>
          <p:cNvPr id="6" name="Text 0"/>
          <p:cNvSpPr/>
          <p:nvPr/>
        </p:nvSpPr>
        <p:spPr>
          <a:xfrm>
            <a:off x="1023014" y="1524327"/>
            <a:ext cx="2362069" cy="306042"/>
          </a:xfrm>
          <a:prstGeom prst="rect">
            <a:avLst/>
          </a:prstGeom>
          <a:noFill/>
          <a:ln/>
        </p:spPr>
        <p:txBody>
          <a:bodyPr wrap="none" lIns="0" tIns="0" rIns="0" bIns="0" rtlCol="0" anchor="ctr"/>
          <a:lstStyle/>
          <a:p>
            <a:pPr marL="0" indent="0" algn="ctr">
              <a:lnSpc>
                <a:spcPts val="2009"/>
              </a:lnSpc>
              <a:buNone/>
            </a:pPr>
            <a:endParaRPr lang="en-US" sz="1607" dirty="0"/>
          </a:p>
        </p:txBody>
      </p:sp>
      <p:sp>
        <p:nvSpPr>
          <p:cNvPr id="7" name="Text 1"/>
          <p:cNvSpPr/>
          <p:nvPr/>
        </p:nvSpPr>
        <p:spPr>
          <a:xfrm>
            <a:off x="1023014" y="1928200"/>
            <a:ext cx="2362069" cy="880286"/>
          </a:xfrm>
          <a:prstGeom prst="rect">
            <a:avLst/>
          </a:prstGeom>
          <a:noFill/>
          <a:ln/>
        </p:spPr>
        <p:txBody>
          <a:bodyPr wrap="none" lIns="0" tIns="0" rIns="0" bIns="0" rtlCol="0" anchor="ctr"/>
          <a:lstStyle/>
          <a:p>
            <a:pPr marL="0" indent="0" algn="ctr">
              <a:lnSpc>
                <a:spcPts val="6932"/>
              </a:lnSpc>
              <a:buNone/>
            </a:pPr>
            <a:r>
              <a:rPr lang="en-US" sz="5546" dirty="0">
                <a:solidFill>
                  <a:srgbClr val="000000"/>
                </a:solidFill>
                <a:latin typeface="思源宋体-Heavy" pitchFamily="34" charset="0"/>
                <a:ea typeface="思源宋体-Heavy" pitchFamily="34" charset="-122"/>
                <a:cs typeface="思源宋体-Heavy" pitchFamily="34" charset="-120"/>
              </a:rPr>
              <a:t>08</a:t>
            </a:r>
            <a:endParaRPr lang="en-US" sz="5546" dirty="0"/>
          </a:p>
        </p:txBody>
      </p:sp>
      <p:sp>
        <p:nvSpPr>
          <p:cNvPr id="8" name="Text 2"/>
          <p:cNvSpPr/>
          <p:nvPr/>
        </p:nvSpPr>
        <p:spPr>
          <a:xfrm>
            <a:off x="1023014" y="2906318"/>
            <a:ext cx="2362069" cy="306042"/>
          </a:xfrm>
          <a:prstGeom prst="rect">
            <a:avLst/>
          </a:prstGeom>
          <a:noFill/>
          <a:ln/>
        </p:spPr>
        <p:txBody>
          <a:bodyPr wrap="none" lIns="0" tIns="0" rIns="0" bIns="0" rtlCol="0" anchor="ctr"/>
          <a:lstStyle/>
          <a:p>
            <a:pPr marL="0" indent="0" algn="ctr">
              <a:lnSpc>
                <a:spcPts val="2009"/>
              </a:lnSpc>
              <a:buNone/>
            </a:pPr>
            <a:endParaRPr lang="en-US" sz="1607" dirty="0"/>
          </a:p>
        </p:txBody>
      </p:sp>
      <p:sp>
        <p:nvSpPr>
          <p:cNvPr id="9" name="Text 3"/>
          <p:cNvSpPr/>
          <p:nvPr/>
        </p:nvSpPr>
        <p:spPr>
          <a:xfrm>
            <a:off x="793826" y="3875221"/>
            <a:ext cx="13042748"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0" name="Text 4"/>
          <p:cNvSpPr/>
          <p:nvPr/>
        </p:nvSpPr>
        <p:spPr>
          <a:xfrm>
            <a:off x="4213808" y="1307686"/>
            <a:ext cx="9610219"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1" name="Text 5"/>
          <p:cNvSpPr/>
          <p:nvPr/>
        </p:nvSpPr>
        <p:spPr>
          <a:xfrm>
            <a:off x="793826" y="4410843"/>
            <a:ext cx="13042748"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2" name="Text 6"/>
          <p:cNvSpPr/>
          <p:nvPr/>
        </p:nvSpPr>
        <p:spPr>
          <a:xfrm>
            <a:off x="793826" y="4946465"/>
            <a:ext cx="13042748" cy="306042"/>
          </a:xfrm>
          <a:prstGeom prst="rect">
            <a:avLst/>
          </a:prstGeom>
          <a:noFill/>
          <a:ln/>
        </p:spPr>
        <p:txBody>
          <a:bodyPr wrap="none" lIns="0" tIns="0" rIns="0" bIns="0" rtlCol="0" anchor="ctr"/>
          <a:lstStyle/>
          <a:p>
            <a:pPr marL="0" indent="0" algn="l">
              <a:lnSpc>
                <a:spcPts val="2009"/>
              </a:lnSpc>
              <a:buNone/>
            </a:pPr>
            <a:endParaRPr lang="en-US" sz="1607" dirty="0"/>
          </a:p>
        </p:txBody>
      </p:sp>
      <p:sp>
        <p:nvSpPr>
          <p:cNvPr id="13" name="Text 7"/>
          <p:cNvSpPr/>
          <p:nvPr/>
        </p:nvSpPr>
        <p:spPr>
          <a:xfrm>
            <a:off x="793826" y="5482087"/>
            <a:ext cx="13042748" cy="637767"/>
          </a:xfrm>
          <a:prstGeom prst="rect">
            <a:avLst/>
          </a:prstGeom>
          <a:noFill/>
          <a:ln/>
        </p:spPr>
        <p:txBody>
          <a:bodyPr wrap="none" lIns="0" tIns="0" rIns="0" bIns="0" rtlCol="0" anchor="ctr"/>
          <a:lstStyle/>
          <a:p>
            <a:pPr marL="0" indent="0" algn="r">
              <a:lnSpc>
                <a:spcPts val="5023"/>
              </a:lnSpc>
              <a:buNone/>
            </a:pPr>
            <a:r>
              <a:rPr lang="en-US" sz="4019" dirty="0">
                <a:solidFill>
                  <a:srgbClr val="000000"/>
                </a:solidFill>
                <a:latin typeface="思源宋体-Heavy" pitchFamily="34" charset="0"/>
                <a:ea typeface="思源宋体-Heavy" pitchFamily="34" charset="-122"/>
                <a:cs typeface="思源宋体-Heavy" pitchFamily="34" charset="-120"/>
              </a:rPr>
              <a:t>Cognitive De-Cluttering (The Psychological Fix)</a:t>
            </a:r>
            <a:endParaRPr lang="en-US" sz="4019" dirty="0"/>
          </a:p>
        </p:txBody>
      </p:sp>
      <p:sp>
        <p:nvSpPr>
          <p:cNvPr id="14" name="Text 8"/>
          <p:cNvSpPr/>
          <p:nvPr/>
        </p:nvSpPr>
        <p:spPr>
          <a:xfrm>
            <a:off x="793826" y="6604501"/>
            <a:ext cx="13042748" cy="306042"/>
          </a:xfrm>
          <a:prstGeom prst="rect">
            <a:avLst/>
          </a:prstGeom>
          <a:noFill/>
          <a:ln/>
        </p:spPr>
        <p:txBody>
          <a:bodyPr wrap="none" lIns="0" tIns="0" rIns="0" bIns="0" rtlCol="0" anchor="ctr"/>
          <a:lstStyle/>
          <a:p>
            <a:pPr marL="0" indent="0" algn="l">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a:t>
            </a:r>
            <a:endParaRPr lang="en-US" sz="1607"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9407302" y="0"/>
            <a:ext cx="5222902" cy="8231168"/>
          </a:xfrm>
          <a:prstGeom prst="rect">
            <a:avLst/>
          </a:prstGeom>
        </p:spPr>
      </p:pic>
      <p:sp>
        <p:nvSpPr>
          <p:cNvPr id="4" name="Text 0"/>
          <p:cNvSpPr/>
          <p:nvPr/>
        </p:nvSpPr>
        <p:spPr>
          <a:xfrm>
            <a:off x="793826" y="2811623"/>
            <a:ext cx="8068247" cy="1417477"/>
          </a:xfrm>
          <a:prstGeom prst="rect">
            <a:avLst/>
          </a:prstGeom>
          <a:noFill/>
          <a:ln/>
        </p:spPr>
        <p:txBody>
          <a:bodyPr wrap="squar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Cognitive De-Cluttering (The Psychological Fix)</a:t>
            </a:r>
            <a:endParaRPr lang="en-US" sz="4465" dirty="0"/>
          </a:p>
        </p:txBody>
      </p:sp>
      <p:sp>
        <p:nvSpPr>
          <p:cNvPr id="5" name="Text 1"/>
          <p:cNvSpPr/>
          <p:nvPr/>
        </p:nvSpPr>
        <p:spPr>
          <a:xfrm>
            <a:off x="793826" y="4484167"/>
            <a:ext cx="8068247"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address the Zeigarnik Effect and Complexity Bias, reducing the mental load on your working memory.</a:t>
            </a:r>
            <a:endParaRPr lang="en-US" sz="1786"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4974305" cy="8231168"/>
          </a:xfrm>
          <a:prstGeom prst="rect">
            <a:avLst/>
          </a:prstGeom>
        </p:spPr>
      </p:pic>
      <p:pic>
        <p:nvPicPr>
          <p:cNvPr id="4" name="Image 2" descr="preencoded.png"/>
          <p:cNvPicPr>
            <a:picLocks noChangeAspect="1"/>
          </p:cNvPicPr>
          <p:nvPr/>
        </p:nvPicPr>
        <p:blipFill>
          <a:blip r:embed="rId5"/>
          <a:stretch>
            <a:fillRect/>
          </a:stretch>
        </p:blipFill>
        <p:spPr>
          <a:xfrm>
            <a:off x="5856356" y="3805621"/>
            <a:ext cx="3857772" cy="2037206"/>
          </a:xfrm>
          <a:prstGeom prst="rect">
            <a:avLst/>
          </a:prstGeom>
        </p:spPr>
      </p:pic>
      <p:pic>
        <p:nvPicPr>
          <p:cNvPr id="5" name="Image 3" descr="preencoded.png"/>
          <p:cNvPicPr>
            <a:picLocks noChangeAspect="1"/>
          </p:cNvPicPr>
          <p:nvPr/>
        </p:nvPicPr>
        <p:blipFill>
          <a:blip r:embed="rId5"/>
          <a:stretch>
            <a:fillRect/>
          </a:stretch>
        </p:blipFill>
        <p:spPr>
          <a:xfrm>
            <a:off x="10003897" y="3805621"/>
            <a:ext cx="3857772" cy="2037206"/>
          </a:xfrm>
          <a:prstGeom prst="rect">
            <a:avLst/>
          </a:prstGeom>
        </p:spPr>
      </p:pic>
      <p:pic>
        <p:nvPicPr>
          <p:cNvPr id="6" name="Image 4" descr="preencoded.png"/>
          <p:cNvPicPr>
            <a:picLocks noChangeAspect="1"/>
          </p:cNvPicPr>
          <p:nvPr/>
        </p:nvPicPr>
        <p:blipFill>
          <a:blip r:embed="rId6"/>
          <a:stretch>
            <a:fillRect/>
          </a:stretch>
        </p:blipFill>
        <p:spPr>
          <a:xfrm>
            <a:off x="5743036" y="3805621"/>
            <a:ext cx="163510" cy="2037206"/>
          </a:xfrm>
          <a:prstGeom prst="rect">
            <a:avLst/>
          </a:prstGeom>
        </p:spPr>
      </p:pic>
      <p:pic>
        <p:nvPicPr>
          <p:cNvPr id="7" name="Image 5" descr="preencoded.png"/>
          <p:cNvPicPr>
            <a:picLocks noChangeAspect="1"/>
          </p:cNvPicPr>
          <p:nvPr/>
        </p:nvPicPr>
        <p:blipFill>
          <a:blip r:embed="rId6"/>
          <a:stretch>
            <a:fillRect/>
          </a:stretch>
        </p:blipFill>
        <p:spPr>
          <a:xfrm>
            <a:off x="9890577" y="3805621"/>
            <a:ext cx="163510" cy="2037206"/>
          </a:xfrm>
          <a:prstGeom prst="rect">
            <a:avLst/>
          </a:prstGeom>
        </p:spPr>
      </p:pic>
      <p:sp>
        <p:nvSpPr>
          <p:cNvPr id="8" name="Text 0"/>
          <p:cNvSpPr/>
          <p:nvPr/>
        </p:nvSpPr>
        <p:spPr>
          <a:xfrm>
            <a:off x="5768131" y="2413436"/>
            <a:ext cx="8068247"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The "External Brain" Strategy</a:t>
            </a:r>
            <a:endParaRPr lang="en-US" sz="3572" dirty="0"/>
          </a:p>
        </p:txBody>
      </p:sp>
      <p:sp>
        <p:nvSpPr>
          <p:cNvPr id="9" name="Text 1"/>
          <p:cNvSpPr/>
          <p:nvPr/>
        </p:nvSpPr>
        <p:spPr>
          <a:xfrm>
            <a:off x="5768131" y="3235494"/>
            <a:ext cx="8068247"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Your brain is for having ideas, not holding them.</a:t>
            </a:r>
            <a:endParaRPr lang="en-US" sz="1786" dirty="0"/>
          </a:p>
        </p:txBody>
      </p:sp>
      <p:sp>
        <p:nvSpPr>
          <p:cNvPr id="10" name="Text 2"/>
          <p:cNvSpPr/>
          <p:nvPr/>
        </p:nvSpPr>
        <p:spPr>
          <a:xfrm>
            <a:off x="6108090" y="4082451"/>
            <a:ext cx="3329208"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Write it Down</a:t>
            </a:r>
            <a:endParaRPr lang="en-US" sz="2233" dirty="0"/>
          </a:p>
        </p:txBody>
      </p:sp>
      <p:sp>
        <p:nvSpPr>
          <p:cNvPr id="11" name="Text 3"/>
          <p:cNvSpPr/>
          <p:nvPr/>
        </p:nvSpPr>
        <p:spPr>
          <a:xfrm>
            <a:off x="6108090" y="4545533"/>
            <a:ext cx="3329208"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Use a digital task manager (like Todoist).</a:t>
            </a:r>
            <a:endParaRPr lang="en-US" sz="1786" dirty="0"/>
          </a:p>
        </p:txBody>
      </p:sp>
      <p:sp>
        <p:nvSpPr>
          <p:cNvPr id="12" name="Text 4"/>
          <p:cNvSpPr/>
          <p:nvPr/>
        </p:nvSpPr>
        <p:spPr>
          <a:xfrm>
            <a:off x="10255631" y="4082451"/>
            <a:ext cx="3329208"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Shutdown Ritual</a:t>
            </a:r>
            <a:endParaRPr lang="en-US" sz="2233" dirty="0"/>
          </a:p>
        </p:txBody>
      </p:sp>
      <p:sp>
        <p:nvSpPr>
          <p:cNvPr id="13" name="Text 5"/>
          <p:cNvSpPr/>
          <p:nvPr/>
        </p:nvSpPr>
        <p:spPr>
          <a:xfrm>
            <a:off x="10255631" y="4545533"/>
            <a:ext cx="3329208" cy="1020466"/>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Write the plan for tomorrow, allowing for true mental recovery.</a:t>
            </a:r>
            <a:endParaRPr lang="en-US" sz="1786"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768731" y="4832753"/>
            <a:ext cx="6463734" cy="2236986"/>
          </a:xfrm>
          <a:prstGeom prst="rect">
            <a:avLst/>
          </a:prstGeom>
        </p:spPr>
      </p:pic>
      <p:pic>
        <p:nvPicPr>
          <p:cNvPr id="5" name="Image 3" descr="preencoded.png"/>
          <p:cNvPicPr>
            <a:picLocks noChangeAspect="1"/>
          </p:cNvPicPr>
          <p:nvPr/>
        </p:nvPicPr>
        <p:blipFill>
          <a:blip r:embed="rId6"/>
          <a:stretch>
            <a:fillRect/>
          </a:stretch>
        </p:blipFill>
        <p:spPr>
          <a:xfrm>
            <a:off x="7397739" y="4832753"/>
            <a:ext cx="6463930" cy="2236986"/>
          </a:xfrm>
          <a:prstGeom prst="rect">
            <a:avLst/>
          </a:prstGeom>
        </p:spPr>
      </p:pic>
      <p:pic>
        <p:nvPicPr>
          <p:cNvPr id="6" name="Image 4" descr="preencoded.png"/>
          <p:cNvPicPr>
            <a:picLocks noChangeAspect="1"/>
          </p:cNvPicPr>
          <p:nvPr/>
        </p:nvPicPr>
        <p:blipFill>
          <a:blip r:embed="rId7"/>
          <a:stretch>
            <a:fillRect/>
          </a:stretch>
        </p:blipFill>
        <p:spPr>
          <a:xfrm>
            <a:off x="818921" y="5502477"/>
            <a:ext cx="6363354" cy="1517073"/>
          </a:xfrm>
          <a:prstGeom prst="rect">
            <a:avLst/>
          </a:prstGeom>
        </p:spPr>
      </p:pic>
      <p:pic>
        <p:nvPicPr>
          <p:cNvPr id="7" name="Image 5" descr="preencoded.png"/>
          <p:cNvPicPr>
            <a:picLocks noChangeAspect="1"/>
          </p:cNvPicPr>
          <p:nvPr/>
        </p:nvPicPr>
        <p:blipFill>
          <a:blip r:embed="rId7"/>
          <a:stretch>
            <a:fillRect/>
          </a:stretch>
        </p:blipFill>
        <p:spPr>
          <a:xfrm>
            <a:off x="7447929" y="5502477"/>
            <a:ext cx="6363550" cy="1517073"/>
          </a:xfrm>
          <a:prstGeom prst="rect">
            <a:avLst/>
          </a:prstGeom>
        </p:spPr>
      </p:pic>
      <p:pic>
        <p:nvPicPr>
          <p:cNvPr id="8" name="Image 6" descr="preencoded.png"/>
          <p:cNvPicPr>
            <a:picLocks noChangeAspect="1"/>
          </p:cNvPicPr>
          <p:nvPr/>
        </p:nvPicPr>
        <p:blipFill>
          <a:blip r:embed="rId8"/>
          <a:stretch>
            <a:fillRect/>
          </a:stretch>
        </p:blipFill>
        <p:spPr>
          <a:xfrm>
            <a:off x="793042" y="4843536"/>
            <a:ext cx="6415308" cy="671488"/>
          </a:xfrm>
          <a:prstGeom prst="rect">
            <a:avLst/>
          </a:prstGeom>
        </p:spPr>
      </p:pic>
      <p:pic>
        <p:nvPicPr>
          <p:cNvPr id="9" name="Image 7" descr="preencoded.png"/>
          <p:cNvPicPr>
            <a:picLocks noChangeAspect="1"/>
          </p:cNvPicPr>
          <p:nvPr/>
        </p:nvPicPr>
        <p:blipFill>
          <a:blip r:embed="rId9"/>
          <a:stretch>
            <a:fillRect/>
          </a:stretch>
        </p:blipFill>
        <p:spPr>
          <a:xfrm>
            <a:off x="7422050" y="4843536"/>
            <a:ext cx="6415504" cy="671488"/>
          </a:xfrm>
          <a:prstGeom prst="rect">
            <a:avLst/>
          </a:prstGeom>
        </p:spPr>
      </p:pic>
      <p:sp>
        <p:nvSpPr>
          <p:cNvPr id="10" name="Text 0"/>
          <p:cNvSpPr/>
          <p:nvPr/>
        </p:nvSpPr>
        <p:spPr>
          <a:xfrm>
            <a:off x="793826" y="3511539"/>
            <a:ext cx="13042748" cy="538563"/>
          </a:xfrm>
          <a:prstGeom prst="rect">
            <a:avLst/>
          </a:prstGeom>
          <a:noFill/>
          <a:ln/>
        </p:spPr>
        <p:txBody>
          <a:bodyPr wrap="none" lIns="0" tIns="0" rIns="0" bIns="0" rtlCol="0" anchor="ctr"/>
          <a:lstStyle/>
          <a:p>
            <a:pPr marL="0" indent="0" algn="l">
              <a:lnSpc>
                <a:spcPts val="4242"/>
              </a:lnSpc>
              <a:buNone/>
            </a:pPr>
            <a:r>
              <a:rPr lang="en-US" sz="3393" dirty="0">
                <a:solidFill>
                  <a:srgbClr val="000000"/>
                </a:solidFill>
                <a:latin typeface="思源宋体-Heavy" pitchFamily="34" charset="0"/>
                <a:ea typeface="思源宋体-Heavy" pitchFamily="34" charset="-122"/>
                <a:cs typeface="思源宋体-Heavy" pitchFamily="34" charset="-120"/>
              </a:rPr>
              <a:t>Bias for Action (Occam's Razor)</a:t>
            </a:r>
            <a:endParaRPr lang="en-US" sz="3393" dirty="0"/>
          </a:p>
        </p:txBody>
      </p:sp>
      <p:sp>
        <p:nvSpPr>
          <p:cNvPr id="11" name="Text 1"/>
          <p:cNvSpPr/>
          <p:nvPr/>
        </p:nvSpPr>
        <p:spPr>
          <a:xfrm>
            <a:off x="793826" y="4292426"/>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Complexity is often a form of procrastination.</a:t>
            </a:r>
            <a:endParaRPr lang="en-US" sz="1697" dirty="0"/>
          </a:p>
        </p:txBody>
      </p:sp>
      <p:sp>
        <p:nvSpPr>
          <p:cNvPr id="12" name="Text 2"/>
          <p:cNvSpPr/>
          <p:nvPr/>
        </p:nvSpPr>
        <p:spPr>
          <a:xfrm>
            <a:off x="1034386" y="5717941"/>
            <a:ext cx="5932425" cy="336626"/>
          </a:xfrm>
          <a:prstGeom prst="rect">
            <a:avLst/>
          </a:prstGeom>
          <a:noFill/>
          <a:ln/>
        </p:spPr>
        <p:txBody>
          <a:bodyPr wrap="none" lIns="0" tIns="0" rIns="0" bIns="0" rtlCol="0" anchor="ctr"/>
          <a:lstStyle/>
          <a:p>
            <a:pPr marL="0" indent="0" algn="l">
              <a:lnSpc>
                <a:spcPts val="2651"/>
              </a:lnSpc>
              <a:buNone/>
            </a:pPr>
            <a:r>
              <a:rPr lang="en-US" sz="2121" dirty="0">
                <a:solidFill>
                  <a:srgbClr val="000000"/>
                </a:solidFill>
                <a:latin typeface="思源宋体-Regular" pitchFamily="34" charset="0"/>
                <a:ea typeface="思源宋体-Regular" pitchFamily="34" charset="-122"/>
                <a:cs typeface="思源宋体-Regular" pitchFamily="34" charset="-120"/>
              </a:rPr>
              <a:t>Iteration over Perfection</a:t>
            </a:r>
            <a:endParaRPr lang="en-US" sz="2121" dirty="0"/>
          </a:p>
        </p:txBody>
      </p:sp>
      <p:sp>
        <p:nvSpPr>
          <p:cNvPr id="13" name="Text 3"/>
          <p:cNvSpPr/>
          <p:nvPr/>
        </p:nvSpPr>
        <p:spPr>
          <a:xfrm>
            <a:off x="1034386" y="6157888"/>
            <a:ext cx="5932425"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Choose the simplest system you can stick with.</a:t>
            </a:r>
            <a:endParaRPr lang="en-US" sz="1697" dirty="0"/>
          </a:p>
        </p:txBody>
      </p:sp>
      <p:sp>
        <p:nvSpPr>
          <p:cNvPr id="14" name="Text 4"/>
          <p:cNvSpPr/>
          <p:nvPr/>
        </p:nvSpPr>
        <p:spPr>
          <a:xfrm>
            <a:off x="3902277" y="4947249"/>
            <a:ext cx="196447" cy="464258"/>
          </a:xfrm>
          <a:prstGeom prst="rect">
            <a:avLst/>
          </a:prstGeom>
          <a:noFill/>
          <a:ln/>
        </p:spPr>
        <p:txBody>
          <a:bodyPr wrap="none" lIns="0" tIns="0" rIns="0" bIns="0" rtlCol="0" anchor="ctr"/>
          <a:lstStyle/>
          <a:p>
            <a:pPr marL="0" indent="0" algn="l">
              <a:lnSpc>
                <a:spcPts val="3054"/>
              </a:lnSpc>
              <a:buNone/>
            </a:pPr>
            <a:r>
              <a:rPr lang="en-US" sz="2545" dirty="0">
                <a:solidFill>
                  <a:srgbClr val="000000"/>
                </a:solidFill>
                <a:latin typeface="思源宋体-Regular" pitchFamily="34" charset="0"/>
                <a:ea typeface="思源宋体-Regular" pitchFamily="34" charset="-122"/>
                <a:cs typeface="思源宋体-Regular" pitchFamily="34" charset="-120"/>
              </a:rPr>
              <a:t>1</a:t>
            </a:r>
            <a:endParaRPr lang="en-US" sz="2545" dirty="0"/>
          </a:p>
        </p:txBody>
      </p:sp>
      <p:sp>
        <p:nvSpPr>
          <p:cNvPr id="15" name="Text 5"/>
          <p:cNvSpPr/>
          <p:nvPr/>
        </p:nvSpPr>
        <p:spPr>
          <a:xfrm>
            <a:off x="7663393" y="5717941"/>
            <a:ext cx="5932621" cy="336626"/>
          </a:xfrm>
          <a:prstGeom prst="rect">
            <a:avLst/>
          </a:prstGeom>
          <a:noFill/>
          <a:ln/>
        </p:spPr>
        <p:txBody>
          <a:bodyPr wrap="none" lIns="0" tIns="0" rIns="0" bIns="0" rtlCol="0" anchor="ctr"/>
          <a:lstStyle/>
          <a:p>
            <a:pPr marL="0" indent="0" algn="l">
              <a:lnSpc>
                <a:spcPts val="2651"/>
              </a:lnSpc>
              <a:buNone/>
            </a:pPr>
            <a:r>
              <a:rPr lang="en-US" sz="2121" dirty="0">
                <a:solidFill>
                  <a:srgbClr val="000000"/>
                </a:solidFill>
                <a:latin typeface="思源宋体-Regular" pitchFamily="34" charset="0"/>
                <a:ea typeface="思源宋体-Regular" pitchFamily="34" charset="-122"/>
                <a:cs typeface="思源宋体-Regular" pitchFamily="34" charset="-120"/>
              </a:rPr>
              <a:t>Small Wins</a:t>
            </a:r>
            <a:endParaRPr lang="en-US" sz="2121" dirty="0"/>
          </a:p>
        </p:txBody>
      </p:sp>
      <p:sp>
        <p:nvSpPr>
          <p:cNvPr id="16" name="Text 6"/>
          <p:cNvSpPr/>
          <p:nvPr/>
        </p:nvSpPr>
        <p:spPr>
          <a:xfrm>
            <a:off x="7663393" y="6157888"/>
            <a:ext cx="5932621" cy="646197"/>
          </a:xfrm>
          <a:prstGeom prst="rect">
            <a:avLst/>
          </a:prstGeom>
          <a:noFill/>
          <a:ln/>
        </p:spPr>
        <p:txBody>
          <a:bodyPr wrap="squar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Start a difficult task with a tiny step to trigger the Zeigarnik Effect in your favor.</a:t>
            </a:r>
            <a:endParaRPr lang="en-US" sz="1697" dirty="0"/>
          </a:p>
        </p:txBody>
      </p:sp>
      <p:sp>
        <p:nvSpPr>
          <p:cNvPr id="17" name="Text 7"/>
          <p:cNvSpPr/>
          <p:nvPr/>
        </p:nvSpPr>
        <p:spPr>
          <a:xfrm>
            <a:off x="10531480" y="4947249"/>
            <a:ext cx="196447" cy="464258"/>
          </a:xfrm>
          <a:prstGeom prst="rect">
            <a:avLst/>
          </a:prstGeom>
          <a:noFill/>
          <a:ln/>
        </p:spPr>
        <p:txBody>
          <a:bodyPr wrap="none" lIns="0" tIns="0" rIns="0" bIns="0" rtlCol="0" anchor="ctr"/>
          <a:lstStyle/>
          <a:p>
            <a:pPr marL="0" indent="0" algn="l">
              <a:lnSpc>
                <a:spcPts val="3054"/>
              </a:lnSpc>
              <a:buNone/>
            </a:pPr>
            <a:r>
              <a:rPr lang="en-US" sz="2545" dirty="0">
                <a:solidFill>
                  <a:srgbClr val="000000"/>
                </a:solidFill>
                <a:latin typeface="思源宋体-Regular" pitchFamily="34" charset="0"/>
                <a:ea typeface="思源宋体-Regular" pitchFamily="34" charset="-122"/>
                <a:cs typeface="思源宋体-Regular" pitchFamily="34" charset="-120"/>
              </a:rPr>
              <a:t>2</a:t>
            </a:r>
            <a:endParaRPr lang="en-US" sz="254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09</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Calibration &amp; Realism (The Planning Fix)</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4974305" cy="8231168"/>
          </a:xfrm>
          <a:prstGeom prst="rect">
            <a:avLst/>
          </a:prstGeom>
        </p:spPr>
      </p:pic>
      <p:sp>
        <p:nvSpPr>
          <p:cNvPr id="4" name="Text 0"/>
          <p:cNvSpPr/>
          <p:nvPr/>
        </p:nvSpPr>
        <p:spPr>
          <a:xfrm>
            <a:off x="5768131" y="2811623"/>
            <a:ext cx="8068247" cy="1417477"/>
          </a:xfrm>
          <a:prstGeom prst="rect">
            <a:avLst/>
          </a:prstGeom>
          <a:noFill/>
          <a:ln/>
        </p:spPr>
        <p:txBody>
          <a:bodyPr wrap="squar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Calibration &amp; Realism (The Planning Fix)</a:t>
            </a:r>
            <a:endParaRPr lang="en-US" sz="4465" dirty="0"/>
          </a:p>
        </p:txBody>
      </p:sp>
      <p:sp>
        <p:nvSpPr>
          <p:cNvPr id="5" name="Text 1"/>
          <p:cNvSpPr/>
          <p:nvPr/>
        </p:nvSpPr>
        <p:spPr>
          <a:xfrm>
            <a:off x="5768131" y="4484167"/>
            <a:ext cx="8068247"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mitigate the Planning Fallacy and Sunk Cost Fallacy by using data over intuition.</a:t>
            </a:r>
            <a:endParaRPr lang="en-US" sz="178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781279" y="4542004"/>
            <a:ext cx="6433149" cy="2435982"/>
          </a:xfrm>
          <a:prstGeom prst="rect">
            <a:avLst/>
          </a:prstGeom>
        </p:spPr>
      </p:pic>
      <p:pic>
        <p:nvPicPr>
          <p:cNvPr id="5" name="Image 3" descr="preencoded.png"/>
          <p:cNvPicPr>
            <a:picLocks noChangeAspect="1"/>
          </p:cNvPicPr>
          <p:nvPr/>
        </p:nvPicPr>
        <p:blipFill>
          <a:blip r:embed="rId5"/>
          <a:stretch>
            <a:fillRect/>
          </a:stretch>
        </p:blipFill>
        <p:spPr>
          <a:xfrm>
            <a:off x="7415972" y="4542004"/>
            <a:ext cx="6433149" cy="2435982"/>
          </a:xfrm>
          <a:prstGeom prst="rect">
            <a:avLst/>
          </a:prstGeom>
        </p:spPr>
      </p:pic>
      <p:sp>
        <p:nvSpPr>
          <p:cNvPr id="6" name="Text 0"/>
          <p:cNvSpPr/>
          <p:nvPr/>
        </p:nvSpPr>
        <p:spPr>
          <a:xfrm>
            <a:off x="793826" y="3590745"/>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Calibration &amp; Realism (The Planning Fix)</a:t>
            </a:r>
            <a:endParaRPr lang="en-US" sz="4465" dirty="0"/>
          </a:p>
        </p:txBody>
      </p:sp>
      <p:sp>
        <p:nvSpPr>
          <p:cNvPr id="7" name="Text 1"/>
          <p:cNvSpPr/>
          <p:nvPr/>
        </p:nvSpPr>
        <p:spPr>
          <a:xfrm>
            <a:off x="1033013" y="4793738"/>
            <a:ext cx="5929680"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Granular Estimation &amp; Padding</a:t>
            </a:r>
            <a:endParaRPr lang="en-US" sz="2233" dirty="0"/>
          </a:p>
        </p:txBody>
      </p:sp>
      <p:sp>
        <p:nvSpPr>
          <p:cNvPr id="8" name="Text 2"/>
          <p:cNvSpPr/>
          <p:nvPr/>
        </p:nvSpPr>
        <p:spPr>
          <a:xfrm>
            <a:off x="1033013" y="5256820"/>
            <a:ext cx="5929680"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The 20% Buffer: Always add 20% more time than you think you need.</a:t>
            </a:r>
            <a:endParaRPr lang="en-US" sz="1786" dirty="0"/>
          </a:p>
        </p:txBody>
      </p:sp>
      <p:sp>
        <p:nvSpPr>
          <p:cNvPr id="9" name="Text 3"/>
          <p:cNvSpPr/>
          <p:nvPr/>
        </p:nvSpPr>
        <p:spPr>
          <a:xfrm>
            <a:off x="1033013" y="6045941"/>
            <a:ext cx="5929680"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Historical Grounding: Use time-tracking data to see how long tasks actually took.</a:t>
            </a:r>
            <a:endParaRPr lang="en-US" sz="1786" dirty="0"/>
          </a:p>
        </p:txBody>
      </p:sp>
      <p:sp>
        <p:nvSpPr>
          <p:cNvPr id="10" name="Text 4"/>
          <p:cNvSpPr/>
          <p:nvPr/>
        </p:nvSpPr>
        <p:spPr>
          <a:xfrm>
            <a:off x="7667707" y="4793738"/>
            <a:ext cx="5929680"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Opportunity Cost Transparency</a:t>
            </a:r>
            <a:endParaRPr lang="en-US" sz="2233" dirty="0"/>
          </a:p>
        </p:txBody>
      </p:sp>
      <p:sp>
        <p:nvSpPr>
          <p:cNvPr id="11" name="Text 5"/>
          <p:cNvSpPr/>
          <p:nvPr/>
        </p:nvSpPr>
        <p:spPr>
          <a:xfrm>
            <a:off x="7667707" y="5256820"/>
            <a:ext cx="5929680"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Quarterly Inventory: Regularly ask: "If I were starting this today, would I still do it?"</a:t>
            </a:r>
            <a:endParaRPr lang="en-US" sz="1786" dirty="0"/>
          </a:p>
        </p:txBody>
      </p:sp>
      <p:sp>
        <p:nvSpPr>
          <p:cNvPr id="12" name="Text 6"/>
          <p:cNvSpPr/>
          <p:nvPr/>
        </p:nvSpPr>
        <p:spPr>
          <a:xfrm>
            <a:off x="7667707" y="6045941"/>
            <a:ext cx="5929680"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Visualization: View your time as a pie chart.</a:t>
            </a:r>
            <a:endParaRPr lang="en-US" sz="1786"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10</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Motivation Design (The Biological Fix)</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01</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Defining the Problem</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9407302" y="0"/>
            <a:ext cx="5222902" cy="8231168"/>
          </a:xfrm>
          <a:prstGeom prst="rect">
            <a:avLst/>
          </a:prstGeom>
        </p:spPr>
      </p:pic>
      <p:sp>
        <p:nvSpPr>
          <p:cNvPr id="4" name="Text 0"/>
          <p:cNvSpPr/>
          <p:nvPr/>
        </p:nvSpPr>
        <p:spPr>
          <a:xfrm>
            <a:off x="793826" y="2811623"/>
            <a:ext cx="8068247" cy="1417477"/>
          </a:xfrm>
          <a:prstGeom prst="rect">
            <a:avLst/>
          </a:prstGeom>
          <a:noFill/>
          <a:ln/>
        </p:spPr>
        <p:txBody>
          <a:bodyPr wrap="squar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Motivation Design (The Biological Fix)</a:t>
            </a:r>
            <a:endParaRPr lang="en-US" sz="4465" dirty="0"/>
          </a:p>
        </p:txBody>
      </p:sp>
      <p:sp>
        <p:nvSpPr>
          <p:cNvPr id="5" name="Text 1"/>
          <p:cNvSpPr/>
          <p:nvPr/>
        </p:nvSpPr>
        <p:spPr>
          <a:xfrm>
            <a:off x="793826" y="4484167"/>
            <a:ext cx="8068247"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address Present Bias and Hedonic Adaptation by aligning your future goals with current rewards.</a:t>
            </a:r>
            <a:endParaRPr lang="en-US" sz="1786"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793826" y="4610427"/>
            <a:ext cx="4196359" cy="2157192"/>
          </a:xfrm>
          <a:prstGeom prst="rect">
            <a:avLst/>
          </a:prstGeom>
        </p:spPr>
      </p:pic>
      <p:pic>
        <p:nvPicPr>
          <p:cNvPr id="5" name="Image 3" descr="preencoded.png"/>
          <p:cNvPicPr>
            <a:picLocks noChangeAspect="1"/>
          </p:cNvPicPr>
          <p:nvPr/>
        </p:nvPicPr>
        <p:blipFill>
          <a:blip r:embed="rId5"/>
          <a:stretch>
            <a:fillRect/>
          </a:stretch>
        </p:blipFill>
        <p:spPr>
          <a:xfrm>
            <a:off x="5216825" y="4610427"/>
            <a:ext cx="4196555" cy="2157192"/>
          </a:xfrm>
          <a:prstGeom prst="rect">
            <a:avLst/>
          </a:prstGeom>
        </p:spPr>
      </p:pic>
      <p:pic>
        <p:nvPicPr>
          <p:cNvPr id="6" name="Image 4" descr="preencoded.png"/>
          <p:cNvPicPr>
            <a:picLocks noChangeAspect="1"/>
          </p:cNvPicPr>
          <p:nvPr/>
        </p:nvPicPr>
        <p:blipFill>
          <a:blip r:embed="rId5"/>
          <a:stretch>
            <a:fillRect/>
          </a:stretch>
        </p:blipFill>
        <p:spPr>
          <a:xfrm>
            <a:off x="9640019" y="4610427"/>
            <a:ext cx="4196359" cy="2157192"/>
          </a:xfrm>
          <a:prstGeom prst="rect">
            <a:avLst/>
          </a:prstGeom>
        </p:spPr>
      </p:pic>
      <p:pic>
        <p:nvPicPr>
          <p:cNvPr id="7" name="Image 5" descr="preencoded.png"/>
          <p:cNvPicPr>
            <a:picLocks noChangeAspect="1"/>
          </p:cNvPicPr>
          <p:nvPr/>
        </p:nvPicPr>
        <p:blipFill>
          <a:blip r:embed="rId6"/>
          <a:stretch>
            <a:fillRect/>
          </a:stretch>
        </p:blipFill>
        <p:spPr>
          <a:xfrm>
            <a:off x="768731" y="4982147"/>
            <a:ext cx="4246549" cy="1810567"/>
          </a:xfrm>
          <a:prstGeom prst="rect">
            <a:avLst/>
          </a:prstGeom>
        </p:spPr>
      </p:pic>
      <p:pic>
        <p:nvPicPr>
          <p:cNvPr id="8" name="Image 6" descr="preencoded.png"/>
          <p:cNvPicPr>
            <a:picLocks noChangeAspect="1"/>
          </p:cNvPicPr>
          <p:nvPr/>
        </p:nvPicPr>
        <p:blipFill>
          <a:blip r:embed="rId7"/>
          <a:stretch>
            <a:fillRect/>
          </a:stretch>
        </p:blipFill>
        <p:spPr>
          <a:xfrm>
            <a:off x="5191730" y="4982147"/>
            <a:ext cx="4246745" cy="1810567"/>
          </a:xfrm>
          <a:prstGeom prst="rect">
            <a:avLst/>
          </a:prstGeom>
        </p:spPr>
      </p:pic>
      <p:pic>
        <p:nvPicPr>
          <p:cNvPr id="9" name="Image 7" descr="preencoded.png"/>
          <p:cNvPicPr>
            <a:picLocks noChangeAspect="1"/>
          </p:cNvPicPr>
          <p:nvPr/>
        </p:nvPicPr>
        <p:blipFill>
          <a:blip r:embed="rId6"/>
          <a:stretch>
            <a:fillRect/>
          </a:stretch>
        </p:blipFill>
        <p:spPr>
          <a:xfrm>
            <a:off x="9614924" y="4982147"/>
            <a:ext cx="4246549" cy="1810567"/>
          </a:xfrm>
          <a:prstGeom prst="rect">
            <a:avLst/>
          </a:prstGeom>
        </p:spPr>
      </p:pic>
      <p:pic>
        <p:nvPicPr>
          <p:cNvPr id="10" name="Image 8" descr="preencoded.png"/>
          <p:cNvPicPr>
            <a:picLocks noChangeAspect="1"/>
          </p:cNvPicPr>
          <p:nvPr/>
        </p:nvPicPr>
        <p:blipFill>
          <a:blip r:embed="rId8"/>
          <a:stretch>
            <a:fillRect/>
          </a:stretch>
        </p:blipFill>
        <p:spPr>
          <a:xfrm>
            <a:off x="768731" y="4868827"/>
            <a:ext cx="4246549" cy="163510"/>
          </a:xfrm>
          <a:prstGeom prst="rect">
            <a:avLst/>
          </a:prstGeom>
        </p:spPr>
      </p:pic>
      <p:pic>
        <p:nvPicPr>
          <p:cNvPr id="11" name="Image 9" descr="preencoded.png"/>
          <p:cNvPicPr>
            <a:picLocks noChangeAspect="1"/>
          </p:cNvPicPr>
          <p:nvPr/>
        </p:nvPicPr>
        <p:blipFill>
          <a:blip r:embed="rId9"/>
          <a:stretch>
            <a:fillRect/>
          </a:stretch>
        </p:blipFill>
        <p:spPr>
          <a:xfrm>
            <a:off x="5191730" y="4868827"/>
            <a:ext cx="4246745" cy="163510"/>
          </a:xfrm>
          <a:prstGeom prst="rect">
            <a:avLst/>
          </a:prstGeom>
        </p:spPr>
      </p:pic>
      <p:pic>
        <p:nvPicPr>
          <p:cNvPr id="12" name="Image 10" descr="preencoded.png"/>
          <p:cNvPicPr>
            <a:picLocks noChangeAspect="1"/>
          </p:cNvPicPr>
          <p:nvPr/>
        </p:nvPicPr>
        <p:blipFill>
          <a:blip r:embed="rId8"/>
          <a:stretch>
            <a:fillRect/>
          </a:stretch>
        </p:blipFill>
        <p:spPr>
          <a:xfrm>
            <a:off x="9614924" y="4868827"/>
            <a:ext cx="4246549" cy="163510"/>
          </a:xfrm>
          <a:prstGeom prst="rect">
            <a:avLst/>
          </a:prstGeom>
        </p:spPr>
      </p:pic>
      <p:pic>
        <p:nvPicPr>
          <p:cNvPr id="13" name="Image 11" descr="preencoded.png"/>
          <p:cNvPicPr>
            <a:picLocks noChangeAspect="1"/>
          </p:cNvPicPr>
          <p:nvPr/>
        </p:nvPicPr>
        <p:blipFill>
          <a:blip r:embed="rId10"/>
          <a:stretch>
            <a:fillRect/>
          </a:stretch>
        </p:blipFill>
        <p:spPr>
          <a:xfrm>
            <a:off x="2551850" y="4610427"/>
            <a:ext cx="680310" cy="680310"/>
          </a:xfrm>
          <a:prstGeom prst="rect">
            <a:avLst/>
          </a:prstGeom>
        </p:spPr>
      </p:pic>
      <p:pic>
        <p:nvPicPr>
          <p:cNvPr id="14" name="Image 12" descr="preencoded.png"/>
          <p:cNvPicPr>
            <a:picLocks noChangeAspect="1"/>
          </p:cNvPicPr>
          <p:nvPr/>
        </p:nvPicPr>
        <p:blipFill>
          <a:blip r:embed="rId10"/>
          <a:stretch>
            <a:fillRect/>
          </a:stretch>
        </p:blipFill>
        <p:spPr>
          <a:xfrm>
            <a:off x="6974849" y="4610427"/>
            <a:ext cx="680310" cy="680310"/>
          </a:xfrm>
          <a:prstGeom prst="rect">
            <a:avLst/>
          </a:prstGeom>
        </p:spPr>
      </p:pic>
      <p:pic>
        <p:nvPicPr>
          <p:cNvPr id="15" name="Image 13" descr="preencoded.png"/>
          <p:cNvPicPr>
            <a:picLocks noChangeAspect="1"/>
          </p:cNvPicPr>
          <p:nvPr/>
        </p:nvPicPr>
        <p:blipFill>
          <a:blip r:embed="rId10"/>
          <a:stretch>
            <a:fillRect/>
          </a:stretch>
        </p:blipFill>
        <p:spPr>
          <a:xfrm>
            <a:off x="11398043" y="4610427"/>
            <a:ext cx="680310" cy="680310"/>
          </a:xfrm>
          <a:prstGeom prst="rect">
            <a:avLst/>
          </a:prstGeom>
        </p:spPr>
      </p:pic>
      <p:sp>
        <p:nvSpPr>
          <p:cNvPr id="16" name="Text 0"/>
          <p:cNvSpPr/>
          <p:nvPr/>
        </p:nvSpPr>
        <p:spPr>
          <a:xfrm>
            <a:off x="793826" y="3788369"/>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Temptation Bundling &amp; Commitment Devices</a:t>
            </a:r>
            <a:endParaRPr lang="en-US" sz="3572" dirty="0"/>
          </a:p>
        </p:txBody>
      </p:sp>
      <p:sp>
        <p:nvSpPr>
          <p:cNvPr id="17" name="Text 1"/>
          <p:cNvSpPr/>
          <p:nvPr/>
        </p:nvSpPr>
        <p:spPr>
          <a:xfrm>
            <a:off x="1045561" y="5372492"/>
            <a:ext cx="3692890"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Bundling</a:t>
            </a:r>
            <a:endParaRPr lang="en-US" sz="2233" dirty="0"/>
          </a:p>
        </p:txBody>
      </p:sp>
      <p:sp>
        <p:nvSpPr>
          <p:cNvPr id="18" name="Text 2"/>
          <p:cNvSpPr/>
          <p:nvPr/>
        </p:nvSpPr>
        <p:spPr>
          <a:xfrm>
            <a:off x="2809270" y="4756096"/>
            <a:ext cx="165470" cy="388973"/>
          </a:xfrm>
          <a:prstGeom prst="rect">
            <a:avLst/>
          </a:prstGeom>
          <a:noFill/>
          <a:ln/>
        </p:spPr>
        <p:txBody>
          <a:bodyPr wrap="none" lIns="0" tIns="0" rIns="0" bIns="0" rtlCol="0" anchor="ctr"/>
          <a:lstStyle/>
          <a:p>
            <a:pPr marL="0" indent="0" algn="l">
              <a:lnSpc>
                <a:spcPts val="2572"/>
              </a:lnSpc>
              <a:buNone/>
            </a:pPr>
            <a:r>
              <a:rPr lang="en-US" sz="2143" dirty="0">
                <a:solidFill>
                  <a:srgbClr val="000000"/>
                </a:solidFill>
                <a:latin typeface="思源宋体-Regular" pitchFamily="34" charset="0"/>
                <a:ea typeface="思源宋体-Regular" pitchFamily="34" charset="-122"/>
                <a:cs typeface="思源宋体-Regular" pitchFamily="34" charset="-120"/>
              </a:rPr>
              <a:t>1</a:t>
            </a:r>
            <a:endParaRPr lang="en-US" sz="2143" dirty="0"/>
          </a:p>
        </p:txBody>
      </p:sp>
      <p:sp>
        <p:nvSpPr>
          <p:cNvPr id="19" name="Text 3"/>
          <p:cNvSpPr/>
          <p:nvPr/>
        </p:nvSpPr>
        <p:spPr>
          <a:xfrm>
            <a:off x="1045561" y="5835574"/>
            <a:ext cx="3692890"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Pair a "drag" task with a reward.</a:t>
            </a:r>
            <a:endParaRPr lang="en-US" sz="1786" dirty="0"/>
          </a:p>
        </p:txBody>
      </p:sp>
      <p:sp>
        <p:nvSpPr>
          <p:cNvPr id="20" name="Text 4"/>
          <p:cNvSpPr/>
          <p:nvPr/>
        </p:nvSpPr>
        <p:spPr>
          <a:xfrm>
            <a:off x="5468559" y="5372492"/>
            <a:ext cx="3693086"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Friction Reduction</a:t>
            </a:r>
            <a:endParaRPr lang="en-US" sz="2233" dirty="0"/>
          </a:p>
        </p:txBody>
      </p:sp>
      <p:sp>
        <p:nvSpPr>
          <p:cNvPr id="21" name="Text 5"/>
          <p:cNvSpPr/>
          <p:nvPr/>
        </p:nvSpPr>
        <p:spPr>
          <a:xfrm>
            <a:off x="5468559" y="5835574"/>
            <a:ext cx="3693086"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Set out items needed for tasks to reduce decision costs.</a:t>
            </a:r>
            <a:endParaRPr lang="en-US" sz="1786" dirty="0"/>
          </a:p>
        </p:txBody>
      </p:sp>
      <p:sp>
        <p:nvSpPr>
          <p:cNvPr id="22" name="Text 6"/>
          <p:cNvSpPr/>
          <p:nvPr/>
        </p:nvSpPr>
        <p:spPr>
          <a:xfrm>
            <a:off x="7232269" y="4756096"/>
            <a:ext cx="165470" cy="388973"/>
          </a:xfrm>
          <a:prstGeom prst="rect">
            <a:avLst/>
          </a:prstGeom>
          <a:noFill/>
          <a:ln/>
        </p:spPr>
        <p:txBody>
          <a:bodyPr wrap="none" lIns="0" tIns="0" rIns="0" bIns="0" rtlCol="0" anchor="ctr"/>
          <a:lstStyle/>
          <a:p>
            <a:pPr marL="0" indent="0" algn="l">
              <a:lnSpc>
                <a:spcPts val="2572"/>
              </a:lnSpc>
              <a:buNone/>
            </a:pPr>
            <a:r>
              <a:rPr lang="en-US" sz="2143" dirty="0">
                <a:solidFill>
                  <a:srgbClr val="000000"/>
                </a:solidFill>
                <a:latin typeface="思源宋体-Regular" pitchFamily="34" charset="0"/>
                <a:ea typeface="思源宋体-Regular" pitchFamily="34" charset="-122"/>
                <a:cs typeface="思源宋体-Regular" pitchFamily="34" charset="-120"/>
              </a:rPr>
              <a:t>2</a:t>
            </a:r>
            <a:endParaRPr lang="en-US" sz="2143" dirty="0"/>
          </a:p>
        </p:txBody>
      </p:sp>
      <p:sp>
        <p:nvSpPr>
          <p:cNvPr id="23" name="Text 7"/>
          <p:cNvSpPr/>
          <p:nvPr/>
        </p:nvSpPr>
        <p:spPr>
          <a:xfrm>
            <a:off x="9891753" y="5372492"/>
            <a:ext cx="3692890"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Automation</a:t>
            </a:r>
            <a:endParaRPr lang="en-US" sz="2233" dirty="0"/>
          </a:p>
        </p:txBody>
      </p:sp>
      <p:sp>
        <p:nvSpPr>
          <p:cNvPr id="24" name="Text 8"/>
          <p:cNvSpPr/>
          <p:nvPr/>
        </p:nvSpPr>
        <p:spPr>
          <a:xfrm>
            <a:off x="9891753" y="5835574"/>
            <a:ext cx="3692890"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Automate tasks to reduce reliance on willpower.</a:t>
            </a:r>
            <a:endParaRPr lang="en-US" sz="1786" dirty="0"/>
          </a:p>
        </p:txBody>
      </p:sp>
      <p:sp>
        <p:nvSpPr>
          <p:cNvPr id="25" name="Text 9"/>
          <p:cNvSpPr/>
          <p:nvPr/>
        </p:nvSpPr>
        <p:spPr>
          <a:xfrm>
            <a:off x="11655463" y="4756096"/>
            <a:ext cx="165470" cy="388973"/>
          </a:xfrm>
          <a:prstGeom prst="rect">
            <a:avLst/>
          </a:prstGeom>
          <a:noFill/>
          <a:ln/>
        </p:spPr>
        <p:txBody>
          <a:bodyPr wrap="none" lIns="0" tIns="0" rIns="0" bIns="0" rtlCol="0" anchor="ctr"/>
          <a:lstStyle/>
          <a:p>
            <a:pPr marL="0" indent="0" algn="l">
              <a:lnSpc>
                <a:spcPts val="2572"/>
              </a:lnSpc>
              <a:buNone/>
            </a:pPr>
            <a:r>
              <a:rPr lang="en-US" sz="2143" dirty="0">
                <a:solidFill>
                  <a:srgbClr val="000000"/>
                </a:solidFill>
                <a:latin typeface="思源宋体-Regular" pitchFamily="34" charset="0"/>
                <a:ea typeface="思源宋体-Regular" pitchFamily="34" charset="-122"/>
                <a:cs typeface="思源宋体-Regular" pitchFamily="34" charset="-120"/>
              </a:rPr>
              <a:t>3</a:t>
            </a:r>
            <a:endParaRPr lang="en-US" sz="214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pic>
        <p:nvPicPr>
          <p:cNvPr id="4" name="Image 2" descr="preencoded.png"/>
          <p:cNvPicPr>
            <a:picLocks noChangeAspect="1"/>
          </p:cNvPicPr>
          <p:nvPr/>
        </p:nvPicPr>
        <p:blipFill>
          <a:blip r:embed="rId5"/>
          <a:stretch>
            <a:fillRect/>
          </a:stretch>
        </p:blipFill>
        <p:spPr>
          <a:xfrm>
            <a:off x="882051" y="4840595"/>
            <a:ext cx="6344924" cy="1697051"/>
          </a:xfrm>
          <a:prstGeom prst="rect">
            <a:avLst/>
          </a:prstGeom>
        </p:spPr>
      </p:pic>
      <p:pic>
        <p:nvPicPr>
          <p:cNvPr id="5" name="Image 3" descr="preencoded.png"/>
          <p:cNvPicPr>
            <a:picLocks noChangeAspect="1"/>
          </p:cNvPicPr>
          <p:nvPr/>
        </p:nvPicPr>
        <p:blipFill>
          <a:blip r:embed="rId5"/>
          <a:stretch>
            <a:fillRect/>
          </a:stretch>
        </p:blipFill>
        <p:spPr>
          <a:xfrm>
            <a:off x="7516744" y="4840595"/>
            <a:ext cx="6344924" cy="1697051"/>
          </a:xfrm>
          <a:prstGeom prst="rect">
            <a:avLst/>
          </a:prstGeom>
        </p:spPr>
      </p:pic>
      <p:pic>
        <p:nvPicPr>
          <p:cNvPr id="6" name="Image 4" descr="preencoded.png"/>
          <p:cNvPicPr>
            <a:picLocks noChangeAspect="1"/>
          </p:cNvPicPr>
          <p:nvPr/>
        </p:nvPicPr>
        <p:blipFill>
          <a:blip r:embed="rId6"/>
          <a:stretch>
            <a:fillRect/>
          </a:stretch>
        </p:blipFill>
        <p:spPr>
          <a:xfrm>
            <a:off x="768731" y="4840595"/>
            <a:ext cx="163510" cy="1697051"/>
          </a:xfrm>
          <a:prstGeom prst="rect">
            <a:avLst/>
          </a:prstGeom>
        </p:spPr>
      </p:pic>
      <p:pic>
        <p:nvPicPr>
          <p:cNvPr id="7" name="Image 5" descr="preencoded.png"/>
          <p:cNvPicPr>
            <a:picLocks noChangeAspect="1"/>
          </p:cNvPicPr>
          <p:nvPr/>
        </p:nvPicPr>
        <p:blipFill>
          <a:blip r:embed="rId6"/>
          <a:stretch>
            <a:fillRect/>
          </a:stretch>
        </p:blipFill>
        <p:spPr>
          <a:xfrm>
            <a:off x="7403425" y="4840595"/>
            <a:ext cx="163510" cy="1697051"/>
          </a:xfrm>
          <a:prstGeom prst="rect">
            <a:avLst/>
          </a:prstGeom>
        </p:spPr>
      </p:pic>
      <p:sp>
        <p:nvSpPr>
          <p:cNvPr id="8" name="Text 0"/>
          <p:cNvSpPr/>
          <p:nvPr/>
        </p:nvSpPr>
        <p:spPr>
          <a:xfrm>
            <a:off x="793826" y="4043632"/>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Hacking the Reward System</a:t>
            </a:r>
            <a:endParaRPr lang="en-US" sz="3572" dirty="0"/>
          </a:p>
        </p:txBody>
      </p:sp>
      <p:sp>
        <p:nvSpPr>
          <p:cNvPr id="9" name="Text 1"/>
          <p:cNvSpPr/>
          <p:nvPr/>
        </p:nvSpPr>
        <p:spPr>
          <a:xfrm>
            <a:off x="1133785" y="5117425"/>
            <a:ext cx="5816360"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Micro-Goals</a:t>
            </a:r>
            <a:endParaRPr lang="en-US" sz="2233" dirty="0"/>
          </a:p>
        </p:txBody>
      </p:sp>
      <p:sp>
        <p:nvSpPr>
          <p:cNvPr id="10" name="Text 2"/>
          <p:cNvSpPr/>
          <p:nvPr/>
        </p:nvSpPr>
        <p:spPr>
          <a:xfrm>
            <a:off x="1133785" y="5580506"/>
            <a:ext cx="5816360"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Set smaller, frequent milestones.</a:t>
            </a:r>
            <a:endParaRPr lang="en-US" sz="1786" dirty="0"/>
          </a:p>
        </p:txBody>
      </p:sp>
      <p:sp>
        <p:nvSpPr>
          <p:cNvPr id="11" name="Text 3"/>
          <p:cNvSpPr/>
          <p:nvPr/>
        </p:nvSpPr>
        <p:spPr>
          <a:xfrm>
            <a:off x="7768479" y="5117425"/>
            <a:ext cx="5816360" cy="354271"/>
          </a:xfrm>
          <a:prstGeom prst="rect">
            <a:avLst/>
          </a:prstGeom>
          <a:noFill/>
          <a:ln/>
        </p:spPr>
        <p:txBody>
          <a:bodyPr wrap="non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Process Savoring</a:t>
            </a:r>
            <a:endParaRPr lang="en-US" sz="2233" dirty="0"/>
          </a:p>
        </p:txBody>
      </p:sp>
      <p:sp>
        <p:nvSpPr>
          <p:cNvPr id="12" name="Text 4"/>
          <p:cNvSpPr/>
          <p:nvPr/>
        </p:nvSpPr>
        <p:spPr>
          <a:xfrm>
            <a:off x="7768479" y="5580506"/>
            <a:ext cx="5816360"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Shift focus from the outcome to the feeling of the process.</a:t>
            </a:r>
            <a:endParaRPr lang="en-US" sz="1786"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graphicFrame>
        <p:nvGraphicFramePr>
          <p:cNvPr id="34" name="Table 0"/>
          <p:cNvGraphicFramePr>
            <a:graphicFrameLocks noGrp="1"/>
          </p:cNvGraphicFramePr>
          <p:nvPr>
            <p:extLst>
              <p:ext uri="{D42A27DB-BD31-4B8C-83A1-F6EECF244321}">
                <p14:modId xmlns:p14="http://schemas.microsoft.com/office/powerpoint/2010/main" val="1579011935"/>
              </p:ext>
            </p:extLst>
          </p:nvPr>
        </p:nvGraphicFramePr>
        <p:xfrm>
          <a:off x="793826" y="2570476"/>
          <a:ext cx="13024317" cy="3914826"/>
        </p:xfrm>
        <a:graphic>
          <a:graphicData uri="http://schemas.openxmlformats.org/drawingml/2006/table">
            <a:tbl>
              <a:tblPr/>
              <a:tblGrid>
                <a:gridCol w="4341439">
                  <a:extLst>
                    <a:ext uri="{9D8B030D-6E8A-4147-A177-3AD203B41FA5}">
                      <a16:colId xmlns:a16="http://schemas.microsoft.com/office/drawing/2014/main" val="20000"/>
                    </a:ext>
                  </a:extLst>
                </a:gridCol>
                <a:gridCol w="4341439">
                  <a:extLst>
                    <a:ext uri="{9D8B030D-6E8A-4147-A177-3AD203B41FA5}">
                      <a16:colId xmlns:a16="http://schemas.microsoft.com/office/drawing/2014/main" val="20001"/>
                    </a:ext>
                  </a:extLst>
                </a:gridCol>
                <a:gridCol w="4341439">
                  <a:extLst>
                    <a:ext uri="{9D8B030D-6E8A-4147-A177-3AD203B41FA5}">
                      <a16:colId xmlns:a16="http://schemas.microsoft.com/office/drawing/2014/main" val="20002"/>
                    </a:ext>
                  </a:extLst>
                </a:gridCol>
              </a:tblGrid>
              <a:tr h="652471">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Problem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Practical Tool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Core Scientific Principle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extLst>
                  <a:ext uri="{0D108BD9-81ED-4DB2-BD59-A6C34878D82A}">
                    <a16:rowId xmlns:a16="http://schemas.microsoft.com/office/drawing/2014/main" val="10000"/>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Mere Urgency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Eisenhower Matrix</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Selective Attention &amp; Prioritization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1"/>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Zeigarnik Effect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Shutdown Ritual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Cognitive Load Reduction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2"/>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Planning Fallacy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20% Padding / Toggl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Historical Data Anchoring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3"/>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Sunk Cost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Commitment Inventory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Opportunity Cost Transparency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4"/>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Present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Temptation Bundling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Immediate Gratification Alignment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5"/>
                  </a:ext>
                </a:extLst>
              </a:tr>
            </a:tbl>
          </a:graphicData>
        </a:graphic>
      </p:graphicFrame>
      <p:sp>
        <p:nvSpPr>
          <p:cNvPr id="4" name="Text 0"/>
          <p:cNvSpPr/>
          <p:nvPr/>
        </p:nvSpPr>
        <p:spPr>
          <a:xfrm>
            <a:off x="793826" y="1748417"/>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Summary Table of Interventions</a:t>
            </a:r>
            <a:endParaRPr lang="en-US" sz="3572"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11</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Defining the "Successful Result"</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328500"/>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Defining the "Successful Result"</a:t>
            </a:r>
            <a:endParaRPr lang="en-US" sz="4465" dirty="0"/>
          </a:p>
        </p:txBody>
      </p:sp>
      <p:sp>
        <p:nvSpPr>
          <p:cNvPr id="5" name="Text 1"/>
          <p:cNvSpPr/>
          <p:nvPr/>
        </p:nvSpPr>
        <p:spPr>
          <a:xfrm>
            <a:off x="793826" y="5292306"/>
            <a:ext cx="13042748"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A successful result for this project is a quantifiable increase in intentionality. You will compare your "Baseline" against your "Post-Intervention."</a:t>
            </a:r>
            <a:endParaRPr lang="en-US" sz="1786"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graphicFrame>
        <p:nvGraphicFramePr>
          <p:cNvPr id="37" name="Table 0"/>
          <p:cNvGraphicFramePr>
            <a:graphicFrameLocks noGrp="1"/>
          </p:cNvGraphicFramePr>
          <p:nvPr>
            <p:extLst>
              <p:ext uri="{D42A27DB-BD31-4B8C-83A1-F6EECF244321}">
                <p14:modId xmlns:p14="http://schemas.microsoft.com/office/powerpoint/2010/main" val="1579011935"/>
              </p:ext>
            </p:extLst>
          </p:nvPr>
        </p:nvGraphicFramePr>
        <p:xfrm>
          <a:off x="793826" y="2045049"/>
          <a:ext cx="13024317" cy="4956269"/>
        </p:xfrm>
        <a:graphic>
          <a:graphicData uri="http://schemas.openxmlformats.org/drawingml/2006/table">
            <a:tbl>
              <a:tblPr/>
              <a:tblGrid>
                <a:gridCol w="4341439">
                  <a:extLst>
                    <a:ext uri="{9D8B030D-6E8A-4147-A177-3AD203B41FA5}">
                      <a16:colId xmlns:a16="http://schemas.microsoft.com/office/drawing/2014/main" val="20000"/>
                    </a:ext>
                  </a:extLst>
                </a:gridCol>
                <a:gridCol w="4341439">
                  <a:extLst>
                    <a:ext uri="{9D8B030D-6E8A-4147-A177-3AD203B41FA5}">
                      <a16:colId xmlns:a16="http://schemas.microsoft.com/office/drawing/2014/main" val="20001"/>
                    </a:ext>
                  </a:extLst>
                </a:gridCol>
                <a:gridCol w="4341439">
                  <a:extLst>
                    <a:ext uri="{9D8B030D-6E8A-4147-A177-3AD203B41FA5}">
                      <a16:colId xmlns:a16="http://schemas.microsoft.com/office/drawing/2014/main" val="20002"/>
                    </a:ext>
                  </a:extLst>
                </a:gridCol>
              </a:tblGrid>
              <a:tr h="652471">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Metric</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How to Measure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Success Threshold</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extLst>
                  <a:ext uri="{0D108BD9-81ED-4DB2-BD59-A6C34878D82A}">
                    <a16:rowId xmlns:a16="http://schemas.microsoft.com/office/drawing/2014/main" val="10000"/>
                  </a:ext>
                </a:extLst>
              </a:tr>
              <a:tr h="991254">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Urgency Ratio</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Percentage of tasks in Eisenhower Quadrant 1 vs. Quadrant 2.</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&gt;30% shifttoward Quadrant 2.</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1"/>
                  </a:ext>
                </a:extLst>
              </a:tr>
              <a:tr h="1330036">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"Zeigarnik" Mental Load</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Number of unfinished tasks lingering after the Shutdown Ritual.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&lt;3 tasksremembered after hours.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2"/>
                  </a:ext>
                </a:extLst>
              </a:tr>
              <a:tr h="991254">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Prediction Accuracy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Difference between "Estimated Time" and "Actual Time".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Error margin &lt; 15%.</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3"/>
                  </a:ext>
                </a:extLst>
              </a:tr>
              <a:tr h="991254">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Focus Duration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Minutes spent in "Deep Work" before a digital distraction.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Doubleyour baseline focus time.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4"/>
                  </a:ext>
                </a:extLst>
              </a:tr>
            </a:tbl>
          </a:graphicData>
        </a:graphic>
      </p:graphicFrame>
      <p:sp>
        <p:nvSpPr>
          <p:cNvPr id="4" name="Text 0"/>
          <p:cNvSpPr/>
          <p:nvPr/>
        </p:nvSpPr>
        <p:spPr>
          <a:xfrm>
            <a:off x="793826" y="1222990"/>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Key Performance Indicators (KPIs)</a:t>
            </a:r>
            <a:endParaRPr lang="en-US" sz="3572"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49078"/>
            <a:ext cx="2845737" cy="2030148"/>
          </a:xfrm>
          <a:prstGeom prst="rect">
            <a:avLst/>
          </a:prstGeom>
        </p:spPr>
      </p:pic>
      <p:pic>
        <p:nvPicPr>
          <p:cNvPr id="5" name="Image 3" descr="preencoded.png"/>
          <p:cNvPicPr>
            <a:picLocks noChangeAspect="1"/>
          </p:cNvPicPr>
          <p:nvPr/>
        </p:nvPicPr>
        <p:blipFill>
          <a:blip r:embed="rId6"/>
          <a:stretch>
            <a:fillRect/>
          </a:stretch>
        </p:blipFill>
        <p:spPr>
          <a:xfrm>
            <a:off x="793826" y="6528040"/>
            <a:ext cx="13042748" cy="23919"/>
          </a:xfrm>
          <a:prstGeom prst="rect">
            <a:avLst/>
          </a:prstGeom>
        </p:spPr>
      </p:pic>
      <p:sp>
        <p:nvSpPr>
          <p:cNvPr id="6" name="Text 0"/>
          <p:cNvSpPr/>
          <p:nvPr/>
        </p:nvSpPr>
        <p:spPr>
          <a:xfrm>
            <a:off x="1011643" y="1366895"/>
            <a:ext cx="2410103" cy="288985"/>
          </a:xfrm>
          <a:prstGeom prst="rect">
            <a:avLst/>
          </a:prstGeom>
          <a:noFill/>
          <a:ln/>
        </p:spPr>
        <p:txBody>
          <a:bodyPr wrap="none" lIns="0" tIns="0" rIns="0" bIns="0" rtlCol="0" anchor="ctr"/>
          <a:lstStyle/>
          <a:p>
            <a:pPr marL="0" indent="0" algn="ctr">
              <a:lnSpc>
                <a:spcPts val="1898"/>
              </a:lnSpc>
              <a:buNone/>
            </a:pPr>
            <a:endParaRPr lang="en-US" sz="1518" dirty="0"/>
          </a:p>
        </p:txBody>
      </p:sp>
      <p:sp>
        <p:nvSpPr>
          <p:cNvPr id="7" name="Text 1"/>
          <p:cNvSpPr/>
          <p:nvPr/>
        </p:nvSpPr>
        <p:spPr>
          <a:xfrm>
            <a:off x="1011643" y="1748417"/>
            <a:ext cx="2410103" cy="831469"/>
          </a:xfrm>
          <a:prstGeom prst="rect">
            <a:avLst/>
          </a:prstGeom>
          <a:noFill/>
          <a:ln/>
        </p:spPr>
        <p:txBody>
          <a:bodyPr wrap="none" lIns="0" tIns="0" rIns="0" bIns="0" rtlCol="0" anchor="ctr"/>
          <a:lstStyle/>
          <a:p>
            <a:pPr marL="0" indent="0" algn="ctr">
              <a:lnSpc>
                <a:spcPts val="6547"/>
              </a:lnSpc>
              <a:buNone/>
            </a:pPr>
            <a:r>
              <a:rPr lang="en-US" sz="5238" dirty="0">
                <a:solidFill>
                  <a:srgbClr val="000000"/>
                </a:solidFill>
                <a:latin typeface="思源宋体-Heavy" pitchFamily="34" charset="0"/>
                <a:ea typeface="思源宋体-Heavy" pitchFamily="34" charset="-122"/>
                <a:cs typeface="思源宋体-Heavy" pitchFamily="34" charset="-120"/>
              </a:rPr>
              <a:t>12</a:t>
            </a:r>
            <a:endParaRPr lang="en-US" sz="5238" dirty="0"/>
          </a:p>
        </p:txBody>
      </p:sp>
      <p:sp>
        <p:nvSpPr>
          <p:cNvPr id="8" name="Text 2"/>
          <p:cNvSpPr/>
          <p:nvPr/>
        </p:nvSpPr>
        <p:spPr>
          <a:xfrm>
            <a:off x="1011643" y="2672424"/>
            <a:ext cx="2410103" cy="288985"/>
          </a:xfrm>
          <a:prstGeom prst="rect">
            <a:avLst/>
          </a:prstGeom>
          <a:noFill/>
          <a:ln/>
        </p:spPr>
        <p:txBody>
          <a:bodyPr wrap="none" lIns="0" tIns="0" rIns="0" bIns="0" rtlCol="0" anchor="ctr"/>
          <a:lstStyle/>
          <a:p>
            <a:pPr marL="0" indent="0" algn="ctr">
              <a:lnSpc>
                <a:spcPts val="1898"/>
              </a:lnSpc>
              <a:buNone/>
            </a:pPr>
            <a:endParaRPr lang="en-US" sz="1518" dirty="0"/>
          </a:p>
        </p:txBody>
      </p:sp>
      <p:sp>
        <p:nvSpPr>
          <p:cNvPr id="9" name="Text 3"/>
          <p:cNvSpPr/>
          <p:nvPr/>
        </p:nvSpPr>
        <p:spPr>
          <a:xfrm>
            <a:off x="793826" y="3588785"/>
            <a:ext cx="13042748" cy="288985"/>
          </a:xfrm>
          <a:prstGeom prst="rect">
            <a:avLst/>
          </a:prstGeom>
          <a:noFill/>
          <a:ln/>
        </p:spPr>
        <p:txBody>
          <a:bodyPr wrap="none" lIns="0" tIns="0" rIns="0" bIns="0" rtlCol="0" anchor="ctr"/>
          <a:lstStyle/>
          <a:p>
            <a:pPr marL="0" indent="0" algn="l">
              <a:lnSpc>
                <a:spcPts val="1898"/>
              </a:lnSpc>
              <a:buNone/>
            </a:pPr>
            <a:endParaRPr lang="en-US" sz="1518" dirty="0"/>
          </a:p>
        </p:txBody>
      </p:sp>
      <p:sp>
        <p:nvSpPr>
          <p:cNvPr id="10" name="Text 4"/>
          <p:cNvSpPr/>
          <p:nvPr/>
        </p:nvSpPr>
        <p:spPr>
          <a:xfrm>
            <a:off x="793826" y="4094606"/>
            <a:ext cx="13042748" cy="288985"/>
          </a:xfrm>
          <a:prstGeom prst="rect">
            <a:avLst/>
          </a:prstGeom>
          <a:noFill/>
          <a:ln/>
        </p:spPr>
        <p:txBody>
          <a:bodyPr wrap="none" lIns="0" tIns="0" rIns="0" bIns="0" rtlCol="0" anchor="ctr"/>
          <a:lstStyle/>
          <a:p>
            <a:pPr marL="0" indent="0" algn="l">
              <a:lnSpc>
                <a:spcPts val="1898"/>
              </a:lnSpc>
              <a:buNone/>
            </a:pPr>
            <a:endParaRPr lang="en-US" sz="1518" dirty="0"/>
          </a:p>
        </p:txBody>
      </p:sp>
      <p:sp>
        <p:nvSpPr>
          <p:cNvPr id="11" name="Text 5"/>
          <p:cNvSpPr/>
          <p:nvPr/>
        </p:nvSpPr>
        <p:spPr>
          <a:xfrm>
            <a:off x="4205377" y="1161625"/>
            <a:ext cx="9618649" cy="288985"/>
          </a:xfrm>
          <a:prstGeom prst="rect">
            <a:avLst/>
          </a:prstGeom>
          <a:noFill/>
          <a:ln/>
        </p:spPr>
        <p:txBody>
          <a:bodyPr wrap="none" lIns="0" tIns="0" rIns="0" bIns="0" rtlCol="0" anchor="ctr"/>
          <a:lstStyle/>
          <a:p>
            <a:pPr marL="0" indent="0" algn="l">
              <a:lnSpc>
                <a:spcPts val="1898"/>
              </a:lnSpc>
              <a:buNone/>
            </a:pPr>
            <a:endParaRPr lang="en-US" sz="1518" dirty="0"/>
          </a:p>
        </p:txBody>
      </p:sp>
      <p:sp>
        <p:nvSpPr>
          <p:cNvPr id="12" name="Text 6"/>
          <p:cNvSpPr/>
          <p:nvPr/>
        </p:nvSpPr>
        <p:spPr>
          <a:xfrm>
            <a:off x="793826" y="4600428"/>
            <a:ext cx="13042748" cy="288985"/>
          </a:xfrm>
          <a:prstGeom prst="rect">
            <a:avLst/>
          </a:prstGeom>
          <a:noFill/>
          <a:ln/>
        </p:spPr>
        <p:txBody>
          <a:bodyPr wrap="none" lIns="0" tIns="0" rIns="0" bIns="0" rtlCol="0" anchor="ctr"/>
          <a:lstStyle/>
          <a:p>
            <a:pPr marL="0" indent="0" algn="l">
              <a:lnSpc>
                <a:spcPts val="1898"/>
              </a:lnSpc>
              <a:buNone/>
            </a:pPr>
            <a:endParaRPr lang="en-US" sz="1518" dirty="0"/>
          </a:p>
        </p:txBody>
      </p:sp>
      <p:sp>
        <p:nvSpPr>
          <p:cNvPr id="13" name="Text 7"/>
          <p:cNvSpPr/>
          <p:nvPr/>
        </p:nvSpPr>
        <p:spPr>
          <a:xfrm>
            <a:off x="793826" y="5106250"/>
            <a:ext cx="13042748" cy="1204953"/>
          </a:xfrm>
          <a:prstGeom prst="rect">
            <a:avLst/>
          </a:prstGeom>
          <a:noFill/>
          <a:ln/>
        </p:spPr>
        <p:txBody>
          <a:bodyPr wrap="square" lIns="0" tIns="0" rIns="0" bIns="0" rtlCol="0" anchor="ctr"/>
          <a:lstStyle/>
          <a:p>
            <a:pPr marL="0" indent="0" algn="r">
              <a:lnSpc>
                <a:spcPts val="4744"/>
              </a:lnSpc>
              <a:buNone/>
            </a:pPr>
            <a:r>
              <a:rPr lang="en-US" sz="3795" dirty="0">
                <a:solidFill>
                  <a:srgbClr val="000000"/>
                </a:solidFill>
                <a:latin typeface="思源宋体-Heavy" pitchFamily="34" charset="0"/>
                <a:ea typeface="思源宋体-Heavy" pitchFamily="34" charset="-122"/>
                <a:cs typeface="思源宋体-Heavy" pitchFamily="34" charset="-120"/>
              </a:rPr>
              <a:t>Final Project Report: Analyzing the Mechanics of Consistency</a:t>
            </a:r>
            <a:endParaRPr lang="en-US" sz="3795" dirty="0"/>
          </a:p>
        </p:txBody>
      </p:sp>
      <p:sp>
        <p:nvSpPr>
          <p:cNvPr id="14" name="Text 8"/>
          <p:cNvSpPr/>
          <p:nvPr/>
        </p:nvSpPr>
        <p:spPr>
          <a:xfrm>
            <a:off x="793826" y="6768795"/>
            <a:ext cx="13042748" cy="288985"/>
          </a:xfrm>
          <a:prstGeom prst="rect">
            <a:avLst/>
          </a:prstGeom>
          <a:noFill/>
          <a:ln/>
        </p:spPr>
        <p:txBody>
          <a:bodyPr wrap="none" lIns="0" tIns="0" rIns="0" bIns="0" rtlCol="0" anchor="ctr"/>
          <a:lstStyle/>
          <a:p>
            <a:pPr marL="0" indent="0" algn="l">
              <a:lnSpc>
                <a:spcPts val="1898"/>
              </a:lnSpc>
              <a:buNone/>
            </a:pPr>
            <a:r>
              <a:rPr lang="en-US" sz="1518" dirty="0">
                <a:solidFill>
                  <a:srgbClr val="000000"/>
                </a:solidFill>
                <a:latin typeface="思源宋体-Regular" pitchFamily="34" charset="0"/>
                <a:ea typeface="思源宋体-Regular" pitchFamily="34" charset="-122"/>
                <a:cs typeface="思源宋体-Regular" pitchFamily="34" charset="-120"/>
              </a:rPr>
              <a:t> </a:t>
            </a:r>
            <a:endParaRPr lang="en-US" sz="1518"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569451"/>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The Executive Summary</a:t>
            </a:r>
            <a:endParaRPr lang="en-US" sz="3572" dirty="0"/>
          </a:p>
        </p:txBody>
      </p:sp>
      <p:sp>
        <p:nvSpPr>
          <p:cNvPr id="5" name="Text 1"/>
          <p:cNvSpPr/>
          <p:nvPr/>
        </p:nvSpPr>
        <p:spPr>
          <a:xfrm>
            <a:off x="793826" y="5391509"/>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This project investigated the Lack of Consistency not as a character flaw, but as a byproduct of Predictable Irrationality.</a:t>
            </a:r>
            <a:endParaRPr lang="en-US" sz="1786"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4974305" cy="8231168"/>
          </a:xfrm>
          <a:prstGeom prst="rect">
            <a:avLst/>
          </a:prstGeom>
        </p:spPr>
      </p:pic>
      <p:pic>
        <p:nvPicPr>
          <p:cNvPr id="4" name="Image 2" descr="preencoded.png"/>
          <p:cNvPicPr>
            <a:picLocks noChangeAspect="1"/>
          </p:cNvPicPr>
          <p:nvPr/>
        </p:nvPicPr>
        <p:blipFill>
          <a:blip r:embed="rId5"/>
          <a:stretch>
            <a:fillRect/>
          </a:stretch>
        </p:blipFill>
        <p:spPr>
          <a:xfrm>
            <a:off x="5768131" y="3221182"/>
            <a:ext cx="2538323" cy="3205890"/>
          </a:xfrm>
          <a:prstGeom prst="rect">
            <a:avLst/>
          </a:prstGeom>
        </p:spPr>
      </p:pic>
      <p:pic>
        <p:nvPicPr>
          <p:cNvPr id="5" name="Image 3" descr="preencoded.png"/>
          <p:cNvPicPr>
            <a:picLocks noChangeAspect="1"/>
          </p:cNvPicPr>
          <p:nvPr/>
        </p:nvPicPr>
        <p:blipFill>
          <a:blip r:embed="rId5"/>
          <a:stretch>
            <a:fillRect/>
          </a:stretch>
        </p:blipFill>
        <p:spPr>
          <a:xfrm>
            <a:off x="8533093" y="3221182"/>
            <a:ext cx="2538323" cy="3205890"/>
          </a:xfrm>
          <a:prstGeom prst="rect">
            <a:avLst/>
          </a:prstGeom>
        </p:spPr>
      </p:pic>
      <p:pic>
        <p:nvPicPr>
          <p:cNvPr id="6" name="Image 4" descr="preencoded.png"/>
          <p:cNvPicPr>
            <a:picLocks noChangeAspect="1"/>
          </p:cNvPicPr>
          <p:nvPr/>
        </p:nvPicPr>
        <p:blipFill>
          <a:blip r:embed="rId5"/>
          <a:stretch>
            <a:fillRect/>
          </a:stretch>
        </p:blipFill>
        <p:spPr>
          <a:xfrm>
            <a:off x="11298055" y="3221182"/>
            <a:ext cx="2538323" cy="3205890"/>
          </a:xfrm>
          <a:prstGeom prst="rect">
            <a:avLst/>
          </a:prstGeom>
        </p:spPr>
      </p:pic>
      <p:pic>
        <p:nvPicPr>
          <p:cNvPr id="7" name="Image 5" descr="preencoded.png"/>
          <p:cNvPicPr>
            <a:picLocks noChangeAspect="1"/>
          </p:cNvPicPr>
          <p:nvPr/>
        </p:nvPicPr>
        <p:blipFill>
          <a:blip r:embed="rId6"/>
          <a:stretch>
            <a:fillRect/>
          </a:stretch>
        </p:blipFill>
        <p:spPr>
          <a:xfrm>
            <a:off x="5743036" y="3592902"/>
            <a:ext cx="2588513" cy="2859264"/>
          </a:xfrm>
          <a:prstGeom prst="rect">
            <a:avLst/>
          </a:prstGeom>
        </p:spPr>
      </p:pic>
      <p:pic>
        <p:nvPicPr>
          <p:cNvPr id="8" name="Image 6" descr="preencoded.png"/>
          <p:cNvPicPr>
            <a:picLocks noChangeAspect="1"/>
          </p:cNvPicPr>
          <p:nvPr/>
        </p:nvPicPr>
        <p:blipFill>
          <a:blip r:embed="rId6"/>
          <a:stretch>
            <a:fillRect/>
          </a:stretch>
        </p:blipFill>
        <p:spPr>
          <a:xfrm>
            <a:off x="8507998" y="3592902"/>
            <a:ext cx="2588513" cy="2859264"/>
          </a:xfrm>
          <a:prstGeom prst="rect">
            <a:avLst/>
          </a:prstGeom>
        </p:spPr>
      </p:pic>
      <p:pic>
        <p:nvPicPr>
          <p:cNvPr id="9" name="Image 7" descr="preencoded.png"/>
          <p:cNvPicPr>
            <a:picLocks noChangeAspect="1"/>
          </p:cNvPicPr>
          <p:nvPr/>
        </p:nvPicPr>
        <p:blipFill>
          <a:blip r:embed="rId6"/>
          <a:stretch>
            <a:fillRect/>
          </a:stretch>
        </p:blipFill>
        <p:spPr>
          <a:xfrm>
            <a:off x="11272960" y="3592902"/>
            <a:ext cx="2588513" cy="2859264"/>
          </a:xfrm>
          <a:prstGeom prst="rect">
            <a:avLst/>
          </a:prstGeom>
        </p:spPr>
      </p:pic>
      <p:pic>
        <p:nvPicPr>
          <p:cNvPr id="10" name="Image 8" descr="preencoded.png"/>
          <p:cNvPicPr>
            <a:picLocks noChangeAspect="1"/>
          </p:cNvPicPr>
          <p:nvPr/>
        </p:nvPicPr>
        <p:blipFill>
          <a:blip r:embed="rId7"/>
          <a:stretch>
            <a:fillRect/>
          </a:stretch>
        </p:blipFill>
        <p:spPr>
          <a:xfrm>
            <a:off x="5743036" y="3479582"/>
            <a:ext cx="2588513" cy="163510"/>
          </a:xfrm>
          <a:prstGeom prst="rect">
            <a:avLst/>
          </a:prstGeom>
        </p:spPr>
      </p:pic>
      <p:pic>
        <p:nvPicPr>
          <p:cNvPr id="11" name="Image 9" descr="preencoded.png"/>
          <p:cNvPicPr>
            <a:picLocks noChangeAspect="1"/>
          </p:cNvPicPr>
          <p:nvPr/>
        </p:nvPicPr>
        <p:blipFill>
          <a:blip r:embed="rId7"/>
          <a:stretch>
            <a:fillRect/>
          </a:stretch>
        </p:blipFill>
        <p:spPr>
          <a:xfrm>
            <a:off x="8507998" y="3479582"/>
            <a:ext cx="2588513" cy="163510"/>
          </a:xfrm>
          <a:prstGeom prst="rect">
            <a:avLst/>
          </a:prstGeom>
        </p:spPr>
      </p:pic>
      <p:pic>
        <p:nvPicPr>
          <p:cNvPr id="12" name="Image 10" descr="preencoded.png"/>
          <p:cNvPicPr>
            <a:picLocks noChangeAspect="1"/>
          </p:cNvPicPr>
          <p:nvPr/>
        </p:nvPicPr>
        <p:blipFill>
          <a:blip r:embed="rId7"/>
          <a:stretch>
            <a:fillRect/>
          </a:stretch>
        </p:blipFill>
        <p:spPr>
          <a:xfrm>
            <a:off x="11272960" y="3479582"/>
            <a:ext cx="2588513" cy="163510"/>
          </a:xfrm>
          <a:prstGeom prst="rect">
            <a:avLst/>
          </a:prstGeom>
        </p:spPr>
      </p:pic>
      <p:pic>
        <p:nvPicPr>
          <p:cNvPr id="13" name="Image 11" descr="preencoded.png"/>
          <p:cNvPicPr>
            <a:picLocks noChangeAspect="1"/>
          </p:cNvPicPr>
          <p:nvPr/>
        </p:nvPicPr>
        <p:blipFill>
          <a:blip r:embed="rId8"/>
          <a:stretch>
            <a:fillRect/>
          </a:stretch>
        </p:blipFill>
        <p:spPr>
          <a:xfrm>
            <a:off x="6697039" y="3221182"/>
            <a:ext cx="680310" cy="680310"/>
          </a:xfrm>
          <a:prstGeom prst="rect">
            <a:avLst/>
          </a:prstGeom>
        </p:spPr>
      </p:pic>
      <p:pic>
        <p:nvPicPr>
          <p:cNvPr id="14" name="Image 12" descr="preencoded.png"/>
          <p:cNvPicPr>
            <a:picLocks noChangeAspect="1"/>
          </p:cNvPicPr>
          <p:nvPr/>
        </p:nvPicPr>
        <p:blipFill>
          <a:blip r:embed="rId8"/>
          <a:stretch>
            <a:fillRect/>
          </a:stretch>
        </p:blipFill>
        <p:spPr>
          <a:xfrm>
            <a:off x="9462001" y="3221182"/>
            <a:ext cx="680310" cy="680310"/>
          </a:xfrm>
          <a:prstGeom prst="rect">
            <a:avLst/>
          </a:prstGeom>
        </p:spPr>
      </p:pic>
      <p:pic>
        <p:nvPicPr>
          <p:cNvPr id="15" name="Image 13" descr="preencoded.png"/>
          <p:cNvPicPr>
            <a:picLocks noChangeAspect="1"/>
          </p:cNvPicPr>
          <p:nvPr/>
        </p:nvPicPr>
        <p:blipFill>
          <a:blip r:embed="rId8"/>
          <a:stretch>
            <a:fillRect/>
          </a:stretch>
        </p:blipFill>
        <p:spPr>
          <a:xfrm>
            <a:off x="12226963" y="3221182"/>
            <a:ext cx="680310" cy="680310"/>
          </a:xfrm>
          <a:prstGeom prst="rect">
            <a:avLst/>
          </a:prstGeom>
        </p:spPr>
      </p:pic>
      <p:sp>
        <p:nvSpPr>
          <p:cNvPr id="16" name="Text 0"/>
          <p:cNvSpPr/>
          <p:nvPr/>
        </p:nvSpPr>
        <p:spPr>
          <a:xfrm>
            <a:off x="5768131" y="1803901"/>
            <a:ext cx="8068247"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Data Analysis Findings</a:t>
            </a:r>
            <a:endParaRPr lang="en-US" sz="3572" dirty="0"/>
          </a:p>
        </p:txBody>
      </p:sp>
      <p:sp>
        <p:nvSpPr>
          <p:cNvPr id="17" name="Text 1"/>
          <p:cNvSpPr/>
          <p:nvPr/>
        </p:nvSpPr>
        <p:spPr>
          <a:xfrm>
            <a:off x="5768131" y="2625959"/>
            <a:ext cx="8068247"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Based on my collection of observations over days:</a:t>
            </a:r>
            <a:endParaRPr lang="en-US" sz="1786" dirty="0"/>
          </a:p>
        </p:txBody>
      </p:sp>
      <p:sp>
        <p:nvSpPr>
          <p:cNvPr id="18" name="Text 2"/>
          <p:cNvSpPr/>
          <p:nvPr/>
        </p:nvSpPr>
        <p:spPr>
          <a:xfrm>
            <a:off x="6019865" y="3983247"/>
            <a:ext cx="2034854" cy="708542"/>
          </a:xfrm>
          <a:prstGeom prst="rect">
            <a:avLst/>
          </a:prstGeom>
          <a:noFill/>
          <a:ln/>
        </p:spPr>
        <p:txBody>
          <a:bodyPr wrap="squar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Most Frequent Bias</a:t>
            </a:r>
            <a:endParaRPr lang="en-US" sz="2233" dirty="0"/>
          </a:p>
        </p:txBody>
      </p:sp>
      <p:sp>
        <p:nvSpPr>
          <p:cNvPr id="19" name="Text 3"/>
          <p:cNvSpPr/>
          <p:nvPr/>
        </p:nvSpPr>
        <p:spPr>
          <a:xfrm>
            <a:off x="6019865" y="4800600"/>
            <a:ext cx="2034854"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Mere Urgency Effect</a:t>
            </a:r>
            <a:endParaRPr lang="en-US" sz="1786" dirty="0"/>
          </a:p>
        </p:txBody>
      </p:sp>
      <p:sp>
        <p:nvSpPr>
          <p:cNvPr id="20" name="Text 4"/>
          <p:cNvSpPr/>
          <p:nvPr/>
        </p:nvSpPr>
        <p:spPr>
          <a:xfrm>
            <a:off x="6954459" y="3366851"/>
            <a:ext cx="165470" cy="388973"/>
          </a:xfrm>
          <a:prstGeom prst="rect">
            <a:avLst/>
          </a:prstGeom>
          <a:noFill/>
          <a:ln/>
        </p:spPr>
        <p:txBody>
          <a:bodyPr wrap="none" lIns="0" tIns="0" rIns="0" bIns="0" rtlCol="0" anchor="ctr"/>
          <a:lstStyle/>
          <a:p>
            <a:pPr marL="0" indent="0" algn="l">
              <a:lnSpc>
                <a:spcPts val="2572"/>
              </a:lnSpc>
              <a:buNone/>
            </a:pPr>
            <a:r>
              <a:rPr lang="en-US" sz="2143" dirty="0">
                <a:solidFill>
                  <a:srgbClr val="000000"/>
                </a:solidFill>
                <a:latin typeface="思源宋体-Regular" pitchFamily="34" charset="0"/>
                <a:ea typeface="思源宋体-Regular" pitchFamily="34" charset="-122"/>
                <a:cs typeface="思源宋体-Regular" pitchFamily="34" charset="-120"/>
              </a:rPr>
              <a:t>1</a:t>
            </a:r>
            <a:endParaRPr lang="en-US" sz="2143" dirty="0"/>
          </a:p>
        </p:txBody>
      </p:sp>
      <p:sp>
        <p:nvSpPr>
          <p:cNvPr id="21" name="Text 5"/>
          <p:cNvSpPr/>
          <p:nvPr/>
        </p:nvSpPr>
        <p:spPr>
          <a:xfrm>
            <a:off x="8784827" y="3983247"/>
            <a:ext cx="2034854" cy="1062814"/>
          </a:xfrm>
          <a:prstGeom prst="rect">
            <a:avLst/>
          </a:prstGeom>
          <a:noFill/>
          <a:ln/>
        </p:spPr>
        <p:txBody>
          <a:bodyPr wrap="squar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Primary Distraction Source</a:t>
            </a:r>
            <a:endParaRPr lang="en-US" sz="2233" dirty="0"/>
          </a:p>
        </p:txBody>
      </p:sp>
      <p:sp>
        <p:nvSpPr>
          <p:cNvPr id="22" name="Text 6"/>
          <p:cNvSpPr/>
          <p:nvPr/>
        </p:nvSpPr>
        <p:spPr>
          <a:xfrm>
            <a:off x="8784827" y="5154871"/>
            <a:ext cx="2034854" cy="1020466"/>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Digital Notifications/Internal Stress</a:t>
            </a:r>
            <a:endParaRPr lang="en-US" sz="1786" dirty="0"/>
          </a:p>
        </p:txBody>
      </p:sp>
      <p:sp>
        <p:nvSpPr>
          <p:cNvPr id="23" name="Text 7"/>
          <p:cNvSpPr/>
          <p:nvPr/>
        </p:nvSpPr>
        <p:spPr>
          <a:xfrm>
            <a:off x="9719421" y="3366851"/>
            <a:ext cx="165470" cy="388973"/>
          </a:xfrm>
          <a:prstGeom prst="rect">
            <a:avLst/>
          </a:prstGeom>
          <a:noFill/>
          <a:ln/>
        </p:spPr>
        <p:txBody>
          <a:bodyPr wrap="none" lIns="0" tIns="0" rIns="0" bIns="0" rtlCol="0" anchor="ctr"/>
          <a:lstStyle/>
          <a:p>
            <a:pPr marL="0" indent="0" algn="l">
              <a:lnSpc>
                <a:spcPts val="2572"/>
              </a:lnSpc>
              <a:buNone/>
            </a:pPr>
            <a:r>
              <a:rPr lang="en-US" sz="2143" dirty="0">
                <a:solidFill>
                  <a:srgbClr val="000000"/>
                </a:solidFill>
                <a:latin typeface="思源宋体-Regular" pitchFamily="34" charset="0"/>
                <a:ea typeface="思源宋体-Regular" pitchFamily="34" charset="-122"/>
                <a:cs typeface="思源宋体-Regular" pitchFamily="34" charset="-120"/>
              </a:rPr>
              <a:t>2</a:t>
            </a:r>
            <a:endParaRPr lang="en-US" sz="2143" dirty="0"/>
          </a:p>
        </p:txBody>
      </p:sp>
      <p:sp>
        <p:nvSpPr>
          <p:cNvPr id="24" name="Text 8"/>
          <p:cNvSpPr/>
          <p:nvPr/>
        </p:nvSpPr>
        <p:spPr>
          <a:xfrm>
            <a:off x="11549790" y="3983247"/>
            <a:ext cx="2034854" cy="1062814"/>
          </a:xfrm>
          <a:prstGeom prst="rect">
            <a:avLst/>
          </a:prstGeom>
          <a:noFill/>
          <a:ln/>
        </p:spPr>
        <p:txBody>
          <a:bodyPr wrap="square" lIns="0" tIns="0" rIns="0" bIns="0" rtlCol="0" anchor="ctr"/>
          <a:lstStyle/>
          <a:p>
            <a:pPr marL="0" indent="0" algn="l">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Peak Inconsistency Time</a:t>
            </a:r>
            <a:endParaRPr lang="en-US" sz="2233" dirty="0"/>
          </a:p>
        </p:txBody>
      </p:sp>
      <p:sp>
        <p:nvSpPr>
          <p:cNvPr id="25" name="Text 9"/>
          <p:cNvSpPr/>
          <p:nvPr/>
        </p:nvSpPr>
        <p:spPr>
          <a:xfrm>
            <a:off x="11549790" y="5154871"/>
            <a:ext cx="2034854"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3:00 PM – 5:00 PM</a:t>
            </a:r>
            <a:endParaRPr lang="en-US" sz="1786" dirty="0"/>
          </a:p>
        </p:txBody>
      </p:sp>
      <p:sp>
        <p:nvSpPr>
          <p:cNvPr id="26" name="Text 10"/>
          <p:cNvSpPr/>
          <p:nvPr/>
        </p:nvSpPr>
        <p:spPr>
          <a:xfrm>
            <a:off x="12484383" y="3366851"/>
            <a:ext cx="165470" cy="388973"/>
          </a:xfrm>
          <a:prstGeom prst="rect">
            <a:avLst/>
          </a:prstGeom>
          <a:noFill/>
          <a:ln/>
        </p:spPr>
        <p:txBody>
          <a:bodyPr wrap="none" lIns="0" tIns="0" rIns="0" bIns="0" rtlCol="0" anchor="ctr"/>
          <a:lstStyle/>
          <a:p>
            <a:pPr marL="0" indent="0" algn="l">
              <a:lnSpc>
                <a:spcPts val="2572"/>
              </a:lnSpc>
              <a:buNone/>
            </a:pPr>
            <a:r>
              <a:rPr lang="en-US" sz="2143" dirty="0">
                <a:solidFill>
                  <a:srgbClr val="000000"/>
                </a:solidFill>
                <a:latin typeface="思源宋体-Regular" pitchFamily="34" charset="0"/>
                <a:ea typeface="思源宋体-Regular" pitchFamily="34" charset="-122"/>
                <a:cs typeface="思源宋体-Regular" pitchFamily="34" charset="-120"/>
              </a:rPr>
              <a:t>3</a:t>
            </a:r>
            <a:endParaRPr lang="en-US" sz="214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9407302" y="0"/>
            <a:ext cx="5222902" cy="8231168"/>
          </a:xfrm>
          <a:prstGeom prst="rect">
            <a:avLst/>
          </a:prstGeom>
        </p:spPr>
      </p:pic>
      <p:sp>
        <p:nvSpPr>
          <p:cNvPr id="4" name="Text 0"/>
          <p:cNvSpPr/>
          <p:nvPr/>
        </p:nvSpPr>
        <p:spPr>
          <a:xfrm>
            <a:off x="793826" y="1465118"/>
            <a:ext cx="8068247"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Defining the Problem</a:t>
            </a:r>
            <a:endParaRPr lang="en-US" sz="4465" dirty="0"/>
          </a:p>
        </p:txBody>
      </p:sp>
      <p:sp>
        <p:nvSpPr>
          <p:cNvPr id="5" name="Text 1"/>
          <p:cNvSpPr/>
          <p:nvPr/>
        </p:nvSpPr>
        <p:spPr>
          <a:xfrm>
            <a:off x="793826" y="2428924"/>
            <a:ext cx="8068247" cy="4081863"/>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objective is to analyze and solve the Lack of Consistency, defined as the irregularity in behavior and performance that disrupts expected outcomes. Economists used to believe that human beings are fundamentally rational creatures. They based their models on the assumption that – when faced with a trade-off and armed with complete and accurate information – people choose the option that maximizes their well-being. It's unclear if these economists had ever actually met a human being. We procrastinate and eat junk food and don't save for retirement. We miss deadlines and say yes to things we don't have time for and stay in careers that make us miserable. We complain about not having enough time and then fail to use the time we do have wisely. In short, we're kind of bad at making good decisions.</a:t>
            </a:r>
            <a:endParaRPr lang="en-US" sz="1786"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graphicFrame>
        <p:nvGraphicFramePr>
          <p:cNvPr id="41" name="Table 0"/>
          <p:cNvGraphicFramePr>
            <a:graphicFrameLocks noGrp="1"/>
          </p:cNvGraphicFramePr>
          <p:nvPr>
            <p:extLst>
              <p:ext uri="{D42A27DB-BD31-4B8C-83A1-F6EECF244321}">
                <p14:modId xmlns:p14="http://schemas.microsoft.com/office/powerpoint/2010/main" val="1579011935"/>
              </p:ext>
            </p:extLst>
          </p:nvPr>
        </p:nvGraphicFramePr>
        <p:xfrm>
          <a:off x="793826" y="3193146"/>
          <a:ext cx="13024317" cy="3262355"/>
        </p:xfrm>
        <a:graphic>
          <a:graphicData uri="http://schemas.openxmlformats.org/drawingml/2006/table">
            <a:tbl>
              <a:tblPr/>
              <a:tblGrid>
                <a:gridCol w="4341439">
                  <a:extLst>
                    <a:ext uri="{9D8B030D-6E8A-4147-A177-3AD203B41FA5}">
                      <a16:colId xmlns:a16="http://schemas.microsoft.com/office/drawing/2014/main" val="20000"/>
                    </a:ext>
                  </a:extLst>
                </a:gridCol>
                <a:gridCol w="4341439">
                  <a:extLst>
                    <a:ext uri="{9D8B030D-6E8A-4147-A177-3AD203B41FA5}">
                      <a16:colId xmlns:a16="http://schemas.microsoft.com/office/drawing/2014/main" val="20001"/>
                    </a:ext>
                  </a:extLst>
                </a:gridCol>
                <a:gridCol w="4341439">
                  <a:extLst>
                    <a:ext uri="{9D8B030D-6E8A-4147-A177-3AD203B41FA5}">
                      <a16:colId xmlns:a16="http://schemas.microsoft.com/office/drawing/2014/main" val="20002"/>
                    </a:ext>
                  </a:extLst>
                </a:gridCol>
              </a:tblGrid>
              <a:tr h="652471">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Applied Solution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Target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marL="0" indent="0" algn="l">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Observed Result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extLst>
                  <a:ext uri="{0D108BD9-81ED-4DB2-BD59-A6C34878D82A}">
                    <a16:rowId xmlns:a16="http://schemas.microsoft.com/office/drawing/2014/main" val="10000"/>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Eisenhower Matrix</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Mere Urgency Effect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Reduced "shallow work" time.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1"/>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20% Time Padding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Planning Fallacy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Reduced end-of-day stress.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2"/>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Shutdown Ritual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Zeigarnik Effect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Improved evening mental clarity.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3"/>
                  </a:ext>
                </a:extLst>
              </a:tr>
              <a:tr h="652471">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Temptation Bundling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Present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Increased consistency in tasks.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extLst>
                  <a:ext uri="{0D108BD9-81ED-4DB2-BD59-A6C34878D82A}">
                    <a16:rowId xmlns:a16="http://schemas.microsoft.com/office/drawing/2014/main" val="10004"/>
                  </a:ext>
                </a:extLst>
              </a:tr>
            </a:tbl>
          </a:graphicData>
        </a:graphic>
      </p:graphicFrame>
      <p:sp>
        <p:nvSpPr>
          <p:cNvPr id="4" name="Text 0"/>
          <p:cNvSpPr/>
          <p:nvPr/>
        </p:nvSpPr>
        <p:spPr>
          <a:xfrm>
            <a:off x="793826" y="1775865"/>
            <a:ext cx="13042748"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Solution Implementation &amp; Impact</a:t>
            </a:r>
            <a:endParaRPr lang="en-US" sz="3572" dirty="0"/>
          </a:p>
        </p:txBody>
      </p:sp>
      <p:sp>
        <p:nvSpPr>
          <p:cNvPr id="5" name="Text 1"/>
          <p:cNvSpPr/>
          <p:nvPr/>
        </p:nvSpPr>
        <p:spPr>
          <a:xfrm>
            <a:off x="793826" y="2597923"/>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 applied the following mechanical interventions to counter the identified biases:</a:t>
            </a:r>
            <a:endParaRPr lang="en-US" sz="178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4974305" cy="8231168"/>
          </a:xfrm>
          <a:prstGeom prst="rect">
            <a:avLst/>
          </a:prstGeom>
        </p:spPr>
      </p:pic>
      <p:sp>
        <p:nvSpPr>
          <p:cNvPr id="4" name="Text 0"/>
          <p:cNvSpPr/>
          <p:nvPr/>
        </p:nvSpPr>
        <p:spPr>
          <a:xfrm>
            <a:off x="5768131" y="3236866"/>
            <a:ext cx="8068247"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Scientific Discussion</a:t>
            </a:r>
            <a:endParaRPr lang="en-US" sz="3572" dirty="0"/>
          </a:p>
        </p:txBody>
      </p:sp>
      <p:sp>
        <p:nvSpPr>
          <p:cNvPr id="5" name="Text 1"/>
          <p:cNvSpPr/>
          <p:nvPr/>
        </p:nvSpPr>
        <p:spPr>
          <a:xfrm>
            <a:off x="5768131" y="4058924"/>
            <a:ext cx="8068247"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data suggests that consistency improved because the interventions addressed the Biological Infrastructure and Decision Framing.</a:t>
            </a:r>
            <a:endParaRPr lang="en-US" sz="1786"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4974305" cy="8231168"/>
          </a:xfrm>
          <a:prstGeom prst="rect">
            <a:avLst/>
          </a:prstGeom>
        </p:spPr>
      </p:pic>
      <p:sp>
        <p:nvSpPr>
          <p:cNvPr id="4" name="Text 0"/>
          <p:cNvSpPr/>
          <p:nvPr/>
        </p:nvSpPr>
        <p:spPr>
          <a:xfrm>
            <a:off x="5768131" y="2258944"/>
            <a:ext cx="8068247" cy="566991"/>
          </a:xfrm>
          <a:prstGeom prst="rect">
            <a:avLst/>
          </a:prstGeom>
          <a:noFill/>
          <a:ln/>
        </p:spPr>
        <p:txBody>
          <a:bodyPr wrap="none" lIns="0" tIns="0" rIns="0" bIns="0" rtlCol="0" anchor="ctr"/>
          <a:lstStyle/>
          <a:p>
            <a:pPr marL="0" indent="0" algn="l">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Final Conclusion &amp; Success Metric</a:t>
            </a:r>
            <a:endParaRPr lang="en-US" sz="3572" dirty="0"/>
          </a:p>
        </p:txBody>
      </p:sp>
      <p:sp>
        <p:nvSpPr>
          <p:cNvPr id="5" name="Text 1"/>
          <p:cNvSpPr/>
          <p:nvPr/>
        </p:nvSpPr>
        <p:spPr>
          <a:xfrm>
            <a:off x="5768131" y="3081003"/>
            <a:ext cx="8068247" cy="1020466"/>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My analysis is considered successful because I achieved a 30% reduction in task-switching and a 40% increase in accuracy regarding my time estimations.</a:t>
            </a:r>
            <a:endParaRPr lang="en-US" sz="1786" dirty="0"/>
          </a:p>
        </p:txBody>
      </p:sp>
      <p:sp>
        <p:nvSpPr>
          <p:cNvPr id="6" name="Text 2"/>
          <p:cNvSpPr/>
          <p:nvPr/>
        </p:nvSpPr>
        <p:spPr>
          <a:xfrm>
            <a:off x="5768131" y="4356536"/>
            <a:ext cx="8068247" cy="1360621"/>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Analyst's Verdict: Consistency is a mechanical skill. When we stop relying on the "myth of willpower" and start managing our "predictable irrationality," productivity becomes a byproduct of the system rather than a struggle of the mind.</a:t>
            </a:r>
            <a:endParaRPr lang="en-US" sz="1786"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9407302" y="0"/>
            <a:ext cx="5222902" cy="8231168"/>
          </a:xfrm>
          <a:prstGeom prst="rect">
            <a:avLst/>
          </a:prstGeom>
        </p:spPr>
      </p:pic>
      <p:sp>
        <p:nvSpPr>
          <p:cNvPr id="4" name="Text 0"/>
          <p:cNvSpPr/>
          <p:nvPr/>
        </p:nvSpPr>
        <p:spPr>
          <a:xfrm>
            <a:off x="793826" y="3498796"/>
            <a:ext cx="8068247" cy="978314"/>
          </a:xfrm>
          <a:prstGeom prst="rect">
            <a:avLst/>
          </a:prstGeom>
          <a:noFill/>
          <a:ln/>
        </p:spPr>
        <p:txBody>
          <a:bodyPr wrap="none" lIns="0" tIns="0" rIns="0" bIns="0" rtlCol="0" anchor="ctr"/>
          <a:lstStyle/>
          <a:p>
            <a:pPr marL="0" indent="0" algn="ctr">
              <a:lnSpc>
                <a:spcPts val="7702"/>
              </a:lnSpc>
              <a:buNone/>
            </a:pPr>
            <a:r>
              <a:rPr lang="en-US" sz="6162" dirty="0">
                <a:solidFill>
                  <a:srgbClr val="000000"/>
                </a:solidFill>
                <a:latin typeface="思源宋体-Heavy" pitchFamily="34" charset="0"/>
                <a:ea typeface="思源宋体-Heavy" pitchFamily="34" charset="-122"/>
                <a:cs typeface="思源宋体-Heavy" pitchFamily="34" charset="-120"/>
              </a:rPr>
              <a:t>Thank You</a:t>
            </a:r>
            <a:endParaRPr lang="en-US" sz="616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02</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The Behavioral Framework</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328500"/>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The Behavioral Framework</a:t>
            </a:r>
            <a:endParaRPr lang="en-US" sz="4465" dirty="0"/>
          </a:p>
        </p:txBody>
      </p:sp>
      <p:sp>
        <p:nvSpPr>
          <p:cNvPr id="5" name="Text 1"/>
          <p:cNvSpPr/>
          <p:nvPr/>
        </p:nvSpPr>
        <p:spPr>
          <a:xfrm>
            <a:off x="793826" y="5292306"/>
            <a:ext cx="13042748" cy="680310"/>
          </a:xfrm>
          <a:prstGeom prst="rect">
            <a:avLst/>
          </a:prstGeom>
          <a:noFill/>
          <a:ln/>
        </p:spPr>
        <p:txBody>
          <a:bodyPr wrap="squar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As identified by Amos Tversky and Daniel Kahneman, humans act against their rational self-interest. Where we see "laziness," behavioral economics sees Cognitive Biases: systematic errors in thinking that distort decision-making.</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938610"/>
          </a:xfrm>
          <a:prstGeom prst="rect">
            <a:avLst/>
          </a:prstGeom>
        </p:spPr>
      </p:pic>
      <p:pic>
        <p:nvPicPr>
          <p:cNvPr id="3" name="Image 1" descr="preencoded.png"/>
          <p:cNvPicPr>
            <a:picLocks noChangeAspect="1"/>
          </p:cNvPicPr>
          <p:nvPr/>
        </p:nvPicPr>
        <p:blipFill>
          <a:blip r:embed="rId4"/>
          <a:stretch>
            <a:fillRect/>
          </a:stretch>
        </p:blipFill>
        <p:spPr>
          <a:xfrm>
            <a:off x="0" y="0"/>
            <a:ext cx="4974305" cy="9938610"/>
          </a:xfrm>
          <a:prstGeom prst="rect">
            <a:avLst/>
          </a:prstGeom>
        </p:spPr>
      </p:pic>
      <p:pic>
        <p:nvPicPr>
          <p:cNvPr id="4" name="Image 2" descr="preencoded.png"/>
          <p:cNvPicPr>
            <a:picLocks noChangeAspect="1"/>
          </p:cNvPicPr>
          <p:nvPr/>
        </p:nvPicPr>
        <p:blipFill>
          <a:blip r:embed="rId5"/>
          <a:stretch>
            <a:fillRect/>
          </a:stretch>
        </p:blipFill>
        <p:spPr>
          <a:xfrm>
            <a:off x="5817929" y="1390421"/>
            <a:ext cx="8030996" cy="1676269"/>
          </a:xfrm>
          <a:prstGeom prst="rect">
            <a:avLst/>
          </a:prstGeom>
        </p:spPr>
      </p:pic>
      <p:pic>
        <p:nvPicPr>
          <p:cNvPr id="5" name="Image 3" descr="preencoded.png"/>
          <p:cNvPicPr>
            <a:picLocks noChangeAspect="1"/>
          </p:cNvPicPr>
          <p:nvPr/>
        </p:nvPicPr>
        <p:blipFill>
          <a:blip r:embed="rId6"/>
          <a:stretch>
            <a:fillRect/>
          </a:stretch>
        </p:blipFill>
        <p:spPr>
          <a:xfrm>
            <a:off x="5817929" y="3166286"/>
            <a:ext cx="8030996" cy="1115160"/>
          </a:xfrm>
          <a:prstGeom prst="rect">
            <a:avLst/>
          </a:prstGeom>
        </p:spPr>
      </p:pic>
      <p:pic>
        <p:nvPicPr>
          <p:cNvPr id="6" name="Image 4" descr="preencoded.png"/>
          <p:cNvPicPr>
            <a:picLocks noChangeAspect="1"/>
          </p:cNvPicPr>
          <p:nvPr/>
        </p:nvPicPr>
        <p:blipFill>
          <a:blip r:embed="rId7"/>
          <a:stretch>
            <a:fillRect/>
          </a:stretch>
        </p:blipFill>
        <p:spPr>
          <a:xfrm>
            <a:off x="5817929" y="4381043"/>
            <a:ext cx="8030996" cy="928124"/>
          </a:xfrm>
          <a:prstGeom prst="rect">
            <a:avLst/>
          </a:prstGeom>
        </p:spPr>
      </p:pic>
      <p:pic>
        <p:nvPicPr>
          <p:cNvPr id="7" name="Image 5" descr="preencoded.png"/>
          <p:cNvPicPr>
            <a:picLocks noChangeAspect="1"/>
          </p:cNvPicPr>
          <p:nvPr/>
        </p:nvPicPr>
        <p:blipFill>
          <a:blip r:embed="rId6"/>
          <a:stretch>
            <a:fillRect/>
          </a:stretch>
        </p:blipFill>
        <p:spPr>
          <a:xfrm>
            <a:off x="5817929" y="5408762"/>
            <a:ext cx="8030996" cy="1115160"/>
          </a:xfrm>
          <a:prstGeom prst="rect">
            <a:avLst/>
          </a:prstGeom>
        </p:spPr>
      </p:pic>
      <p:pic>
        <p:nvPicPr>
          <p:cNvPr id="8" name="Image 6" descr="preencoded.png"/>
          <p:cNvPicPr>
            <a:picLocks noChangeAspect="1"/>
          </p:cNvPicPr>
          <p:nvPr/>
        </p:nvPicPr>
        <p:blipFill>
          <a:blip r:embed="rId8"/>
          <a:stretch>
            <a:fillRect/>
          </a:stretch>
        </p:blipFill>
        <p:spPr>
          <a:xfrm>
            <a:off x="5817929" y="6623518"/>
            <a:ext cx="8030996" cy="1489233"/>
          </a:xfrm>
          <a:prstGeom prst="rect">
            <a:avLst/>
          </a:prstGeom>
        </p:spPr>
      </p:pic>
      <p:pic>
        <p:nvPicPr>
          <p:cNvPr id="9" name="Image 7" descr="preencoded.png"/>
          <p:cNvPicPr>
            <a:picLocks noChangeAspect="1"/>
          </p:cNvPicPr>
          <p:nvPr/>
        </p:nvPicPr>
        <p:blipFill>
          <a:blip r:embed="rId6"/>
          <a:stretch>
            <a:fillRect/>
          </a:stretch>
        </p:blipFill>
        <p:spPr>
          <a:xfrm>
            <a:off x="5817929" y="8212347"/>
            <a:ext cx="8030996" cy="1115160"/>
          </a:xfrm>
          <a:prstGeom prst="rect">
            <a:avLst/>
          </a:prstGeom>
        </p:spPr>
      </p:pic>
      <p:pic>
        <p:nvPicPr>
          <p:cNvPr id="10" name="Image 8" descr="preencoded.png"/>
          <p:cNvPicPr>
            <a:picLocks noChangeAspect="1"/>
          </p:cNvPicPr>
          <p:nvPr/>
        </p:nvPicPr>
        <p:blipFill>
          <a:blip r:embed="rId9"/>
          <a:stretch>
            <a:fillRect/>
          </a:stretch>
        </p:blipFill>
        <p:spPr>
          <a:xfrm>
            <a:off x="5755583" y="1390421"/>
            <a:ext cx="87440" cy="1676269"/>
          </a:xfrm>
          <a:prstGeom prst="rect">
            <a:avLst/>
          </a:prstGeom>
        </p:spPr>
      </p:pic>
      <p:pic>
        <p:nvPicPr>
          <p:cNvPr id="11" name="Image 9" descr="preencoded.png"/>
          <p:cNvPicPr>
            <a:picLocks noChangeAspect="1"/>
          </p:cNvPicPr>
          <p:nvPr/>
        </p:nvPicPr>
        <p:blipFill>
          <a:blip r:embed="rId10"/>
          <a:stretch>
            <a:fillRect/>
          </a:stretch>
        </p:blipFill>
        <p:spPr>
          <a:xfrm>
            <a:off x="5755583" y="3166286"/>
            <a:ext cx="87440" cy="1115160"/>
          </a:xfrm>
          <a:prstGeom prst="rect">
            <a:avLst/>
          </a:prstGeom>
        </p:spPr>
      </p:pic>
      <p:pic>
        <p:nvPicPr>
          <p:cNvPr id="12" name="Image 10" descr="preencoded.png"/>
          <p:cNvPicPr>
            <a:picLocks noChangeAspect="1"/>
          </p:cNvPicPr>
          <p:nvPr/>
        </p:nvPicPr>
        <p:blipFill>
          <a:blip r:embed="rId11"/>
          <a:stretch>
            <a:fillRect/>
          </a:stretch>
        </p:blipFill>
        <p:spPr>
          <a:xfrm>
            <a:off x="5755583" y="4381043"/>
            <a:ext cx="87440" cy="928124"/>
          </a:xfrm>
          <a:prstGeom prst="rect">
            <a:avLst/>
          </a:prstGeom>
        </p:spPr>
      </p:pic>
      <p:pic>
        <p:nvPicPr>
          <p:cNvPr id="13" name="Image 11" descr="preencoded.png"/>
          <p:cNvPicPr>
            <a:picLocks noChangeAspect="1"/>
          </p:cNvPicPr>
          <p:nvPr/>
        </p:nvPicPr>
        <p:blipFill>
          <a:blip r:embed="rId10"/>
          <a:stretch>
            <a:fillRect/>
          </a:stretch>
        </p:blipFill>
        <p:spPr>
          <a:xfrm>
            <a:off x="5755583" y="5408762"/>
            <a:ext cx="87440" cy="1115160"/>
          </a:xfrm>
          <a:prstGeom prst="rect">
            <a:avLst/>
          </a:prstGeom>
        </p:spPr>
      </p:pic>
      <p:pic>
        <p:nvPicPr>
          <p:cNvPr id="14" name="Image 12" descr="preencoded.png"/>
          <p:cNvPicPr>
            <a:picLocks noChangeAspect="1"/>
          </p:cNvPicPr>
          <p:nvPr/>
        </p:nvPicPr>
        <p:blipFill>
          <a:blip r:embed="rId12"/>
          <a:stretch>
            <a:fillRect/>
          </a:stretch>
        </p:blipFill>
        <p:spPr>
          <a:xfrm>
            <a:off x="5755583" y="6623518"/>
            <a:ext cx="87440" cy="1489233"/>
          </a:xfrm>
          <a:prstGeom prst="rect">
            <a:avLst/>
          </a:prstGeom>
        </p:spPr>
      </p:pic>
      <p:pic>
        <p:nvPicPr>
          <p:cNvPr id="15" name="Image 13" descr="preencoded.png"/>
          <p:cNvPicPr>
            <a:picLocks noChangeAspect="1"/>
          </p:cNvPicPr>
          <p:nvPr/>
        </p:nvPicPr>
        <p:blipFill>
          <a:blip r:embed="rId10"/>
          <a:stretch>
            <a:fillRect/>
          </a:stretch>
        </p:blipFill>
        <p:spPr>
          <a:xfrm>
            <a:off x="5755583" y="8212347"/>
            <a:ext cx="87440" cy="1115160"/>
          </a:xfrm>
          <a:prstGeom prst="rect">
            <a:avLst/>
          </a:prstGeom>
        </p:spPr>
      </p:pic>
      <p:sp>
        <p:nvSpPr>
          <p:cNvPr id="16" name="Text 0"/>
          <p:cNvSpPr/>
          <p:nvPr/>
        </p:nvSpPr>
        <p:spPr>
          <a:xfrm>
            <a:off x="5768131" y="623651"/>
            <a:ext cx="8068247" cy="311923"/>
          </a:xfrm>
          <a:prstGeom prst="rect">
            <a:avLst/>
          </a:prstGeom>
          <a:noFill/>
          <a:ln/>
        </p:spPr>
        <p:txBody>
          <a:bodyPr wrap="none" lIns="0" tIns="0" rIns="0" bIns="0" rtlCol="0" anchor="ctr"/>
          <a:lstStyle/>
          <a:p>
            <a:pPr marL="0" indent="0" algn="l">
              <a:lnSpc>
                <a:spcPts val="2456"/>
              </a:lnSpc>
              <a:buNone/>
            </a:pPr>
            <a:r>
              <a:rPr lang="en-US" sz="1965" dirty="0">
                <a:solidFill>
                  <a:srgbClr val="000000"/>
                </a:solidFill>
                <a:latin typeface="思源宋体-Heavy" pitchFamily="34" charset="0"/>
                <a:ea typeface="思源宋体-Heavy" pitchFamily="34" charset="-122"/>
                <a:cs typeface="思源宋体-Heavy" pitchFamily="34" charset="-120"/>
              </a:rPr>
              <a:t>Trigger</a:t>
            </a:r>
            <a:endParaRPr lang="en-US" sz="1965" dirty="0"/>
          </a:p>
        </p:txBody>
      </p:sp>
      <p:sp>
        <p:nvSpPr>
          <p:cNvPr id="17" name="Text 1"/>
          <p:cNvSpPr/>
          <p:nvPr/>
        </p:nvSpPr>
        <p:spPr>
          <a:xfrm>
            <a:off x="5768131" y="1075753"/>
            <a:ext cx="8068247" cy="187036"/>
          </a:xfrm>
          <a:prstGeom prst="rect">
            <a:avLst/>
          </a:prstGeom>
          <a:noFill/>
          <a:ln/>
        </p:spPr>
        <p:txBody>
          <a:bodyPr wrap="non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What specific notification or emotional state initiates the loss of concentration?</a:t>
            </a:r>
            <a:endParaRPr lang="en-US" sz="982" dirty="0"/>
          </a:p>
        </p:txBody>
      </p:sp>
      <p:sp>
        <p:nvSpPr>
          <p:cNvPr id="18" name="Text 2"/>
          <p:cNvSpPr/>
          <p:nvPr/>
        </p:nvSpPr>
        <p:spPr>
          <a:xfrm>
            <a:off x="5955167" y="1540207"/>
            <a:ext cx="7743972"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Sleep Deprivation</a:t>
            </a:r>
            <a:endParaRPr lang="en-US" sz="1228" dirty="0"/>
          </a:p>
        </p:txBody>
      </p:sp>
      <p:sp>
        <p:nvSpPr>
          <p:cNvPr id="19" name="Text 3"/>
          <p:cNvSpPr/>
          <p:nvPr/>
        </p:nvSpPr>
        <p:spPr>
          <a:xfrm>
            <a:off x="5955167" y="1794686"/>
            <a:ext cx="7743972" cy="1122218"/>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Sleep deprivation is often called "the silent focus killer" because it quietly disrupts how the brain functions. According to research, even one night of poor sleep reduces activity in the prefrontal cortex, the brain region responsible for attention, decision-making, and self-control. This causes slow reaction times and reduced mental clarity. Over time, this lack of sleep weakens working memory, making it harder to hold information in your mind, follow conversations, or solve problems. It also interferes with dopamine signaling, a chemical system tied to motivation and attention, making certain tasks feel more difficult and less rewarding, even if you're trying hard to concentrate.</a:t>
            </a:r>
            <a:endParaRPr lang="en-US" sz="982" dirty="0"/>
          </a:p>
        </p:txBody>
      </p:sp>
      <p:sp>
        <p:nvSpPr>
          <p:cNvPr id="20" name="Text 4"/>
          <p:cNvSpPr/>
          <p:nvPr/>
        </p:nvSpPr>
        <p:spPr>
          <a:xfrm>
            <a:off x="5955167" y="3316072"/>
            <a:ext cx="7743972"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Chronic Stress</a:t>
            </a:r>
            <a:endParaRPr lang="en-US" sz="1228" dirty="0"/>
          </a:p>
        </p:txBody>
      </p:sp>
      <p:sp>
        <p:nvSpPr>
          <p:cNvPr id="21" name="Text 5"/>
          <p:cNvSpPr/>
          <p:nvPr/>
        </p:nvSpPr>
        <p:spPr>
          <a:xfrm>
            <a:off x="5955167" y="3570552"/>
            <a:ext cx="7743972" cy="561109"/>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Stress actively changes how you process information by keeping your brain in a constant state of alert. It triggers cortisol release, which interferes with the prefrontal cortex. This makes it harder to organise thoughts, block distractions, or complete tasks efficiently. Extended periods of stress also heighten emotional reactivity, drawing attention to worries rather than to work.</a:t>
            </a:r>
            <a:endParaRPr lang="en-US" sz="982" dirty="0"/>
          </a:p>
        </p:txBody>
      </p:sp>
      <p:sp>
        <p:nvSpPr>
          <p:cNvPr id="22" name="Text 6"/>
          <p:cNvSpPr/>
          <p:nvPr/>
        </p:nvSpPr>
        <p:spPr>
          <a:xfrm>
            <a:off x="5955167" y="4530828"/>
            <a:ext cx="7743972"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Nutritional Deficiencies</a:t>
            </a:r>
            <a:endParaRPr lang="en-US" sz="1228" dirty="0"/>
          </a:p>
        </p:txBody>
      </p:sp>
      <p:sp>
        <p:nvSpPr>
          <p:cNvPr id="23" name="Text 7"/>
          <p:cNvSpPr/>
          <p:nvPr/>
        </p:nvSpPr>
        <p:spPr>
          <a:xfrm>
            <a:off x="5955167" y="4785308"/>
            <a:ext cx="7743972" cy="374073"/>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Affecting Cognitive Function. Poor nutrition can lead to mental fatigue, easy distraction, and memory problems. Adopting nutrition strategies that prioritise brain health can help counter these effects and support overall cognitive function.</a:t>
            </a:r>
            <a:endParaRPr lang="en-US" sz="982" dirty="0"/>
          </a:p>
        </p:txBody>
      </p:sp>
      <p:sp>
        <p:nvSpPr>
          <p:cNvPr id="24" name="Text 8"/>
          <p:cNvSpPr/>
          <p:nvPr/>
        </p:nvSpPr>
        <p:spPr>
          <a:xfrm>
            <a:off x="5955167" y="5558548"/>
            <a:ext cx="7743972"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Mental Health</a:t>
            </a:r>
            <a:endParaRPr lang="en-US" sz="1228" dirty="0"/>
          </a:p>
        </p:txBody>
      </p:sp>
      <p:sp>
        <p:nvSpPr>
          <p:cNvPr id="25" name="Text 9"/>
          <p:cNvSpPr/>
          <p:nvPr/>
        </p:nvSpPr>
        <p:spPr>
          <a:xfrm>
            <a:off x="5955167" y="5813027"/>
            <a:ext cx="7743972" cy="561109"/>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Conditions and Focus. Mental health conditions such as generalized anxiety disorder, depression, and other mood disorders impact how the brain processes information. Anxiety can keep the brain stuck in a cycle of worry, while depression may lead to slowed thinking and reduced cognitive function.</a:t>
            </a:r>
            <a:endParaRPr lang="en-US" sz="982" dirty="0"/>
          </a:p>
        </p:txBody>
      </p:sp>
      <p:sp>
        <p:nvSpPr>
          <p:cNvPr id="26" name="Text 10"/>
          <p:cNvSpPr/>
          <p:nvPr/>
        </p:nvSpPr>
        <p:spPr>
          <a:xfrm>
            <a:off x="5955167" y="6773304"/>
            <a:ext cx="7743972"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Information Overload and Digital Distractions</a:t>
            </a:r>
            <a:endParaRPr lang="en-US" sz="1228" dirty="0"/>
          </a:p>
        </p:txBody>
      </p:sp>
      <p:sp>
        <p:nvSpPr>
          <p:cNvPr id="27" name="Text 11"/>
          <p:cNvSpPr/>
          <p:nvPr/>
        </p:nvSpPr>
        <p:spPr>
          <a:xfrm>
            <a:off x="5955167" y="7027784"/>
            <a:ext cx="7743972" cy="935182"/>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We live in an era of unprecedented information access, where social media platforms such as TikTok, Instagram, and X (formerly Twitter) deliver a constant stream of short-form content. This information overload burdens the brain's ability to filter distractions. Your brain can struggle to process the constant stream of notifications, emails, and external stimuli that characterize modern life. Research shows it takes an average of 23 minutes to regain full focus after a distraction, and constantly switching between tasks prevents you from achieving the deep concentration necessary for complex work.</a:t>
            </a:r>
            <a:endParaRPr lang="en-US" sz="982" dirty="0"/>
          </a:p>
        </p:txBody>
      </p:sp>
      <p:sp>
        <p:nvSpPr>
          <p:cNvPr id="28" name="Text 12"/>
          <p:cNvSpPr/>
          <p:nvPr/>
        </p:nvSpPr>
        <p:spPr>
          <a:xfrm>
            <a:off x="5955167" y="8362133"/>
            <a:ext cx="7743972" cy="194683"/>
          </a:xfrm>
          <a:prstGeom prst="rect">
            <a:avLst/>
          </a:prstGeom>
          <a:noFill/>
          <a:ln/>
        </p:spPr>
        <p:txBody>
          <a:bodyPr wrap="none" lIns="0" tIns="0" rIns="0" bIns="0" rtlCol="0" anchor="ctr"/>
          <a:lstStyle/>
          <a:p>
            <a:pPr marL="0" indent="0" algn="l">
              <a:lnSpc>
                <a:spcPts val="1535"/>
              </a:lnSpc>
              <a:buNone/>
            </a:pPr>
            <a:r>
              <a:rPr lang="en-US" sz="1228" dirty="0">
                <a:solidFill>
                  <a:srgbClr val="000000"/>
                </a:solidFill>
                <a:latin typeface="思源宋体-Regular" pitchFamily="34" charset="0"/>
                <a:ea typeface="思源宋体-Regular" pitchFamily="34" charset="-122"/>
                <a:cs typeface="思源宋体-Regular" pitchFamily="34" charset="-120"/>
              </a:rPr>
              <a:t>Medical Conditions and Hormonal Imbalances</a:t>
            </a:r>
            <a:endParaRPr lang="en-US" sz="1228" dirty="0"/>
          </a:p>
        </p:txBody>
      </p:sp>
      <p:sp>
        <p:nvSpPr>
          <p:cNvPr id="29" name="Text 13"/>
          <p:cNvSpPr/>
          <p:nvPr/>
        </p:nvSpPr>
        <p:spPr>
          <a:xfrm>
            <a:off x="5955167" y="8616612"/>
            <a:ext cx="7743972" cy="561109"/>
          </a:xfrm>
          <a:prstGeom prst="rect">
            <a:avLst/>
          </a:prstGeom>
          <a:noFill/>
          <a:ln/>
        </p:spPr>
        <p:txBody>
          <a:bodyPr wrap="square" lIns="0" tIns="0" rIns="0" bIns="0" rtlCol="0" anchor="ctr"/>
          <a:lstStyle/>
          <a:p>
            <a:pPr marL="0" indent="0" algn="l">
              <a:lnSpc>
                <a:spcPts val="1228"/>
              </a:lnSpc>
              <a:buNone/>
            </a:pPr>
            <a:r>
              <a:rPr lang="en-US" sz="982" dirty="0">
                <a:solidFill>
                  <a:srgbClr val="000000"/>
                </a:solidFill>
                <a:latin typeface="思源宋体-Regular" pitchFamily="34" charset="0"/>
                <a:ea typeface="思源宋体-Regular" pitchFamily="34" charset="-122"/>
                <a:cs typeface="思源宋体-Regular" pitchFamily="34" charset="-120"/>
              </a:rPr>
              <a:t>Underlying conditions, such as thyroid issues, affect concentration by causing hormonal imbalances that influence metabolism and brain function. According to research, both hypothyroidism and hyperthyroidism can cause cognitive symptoms like brain fog and difficulty concentrating.</a:t>
            </a:r>
            <a:endParaRPr lang="en-US" sz="98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1168"/>
          </a:xfrm>
          <a:prstGeom prst="rect">
            <a:avLst/>
          </a:prstGeom>
        </p:spPr>
      </p:pic>
      <p:pic>
        <p:nvPicPr>
          <p:cNvPr id="4" name="Image 2" descr="preencoded.png"/>
          <p:cNvPicPr>
            <a:picLocks noChangeAspect="1"/>
          </p:cNvPicPr>
          <p:nvPr/>
        </p:nvPicPr>
        <p:blipFill>
          <a:blip r:embed="rId5"/>
          <a:stretch>
            <a:fillRect/>
          </a:stretch>
        </p:blipFill>
        <p:spPr>
          <a:xfrm>
            <a:off x="793826" y="1139471"/>
            <a:ext cx="2794762" cy="2263258"/>
          </a:xfrm>
          <a:prstGeom prst="rect">
            <a:avLst/>
          </a:prstGeom>
        </p:spPr>
      </p:pic>
      <p:pic>
        <p:nvPicPr>
          <p:cNvPr id="5" name="Image 3" descr="preencoded.png"/>
          <p:cNvPicPr>
            <a:picLocks noChangeAspect="1"/>
          </p:cNvPicPr>
          <p:nvPr/>
        </p:nvPicPr>
        <p:blipFill>
          <a:blip r:embed="rId6"/>
          <a:stretch>
            <a:fillRect/>
          </a:stretch>
        </p:blipFill>
        <p:spPr>
          <a:xfrm>
            <a:off x="793826" y="6472556"/>
            <a:ext cx="13042748" cy="26860"/>
          </a:xfrm>
          <a:prstGeom prst="rect">
            <a:avLst/>
          </a:prstGeom>
        </p:spPr>
      </p:pic>
      <p:sp>
        <p:nvSpPr>
          <p:cNvPr id="6" name="Text 0"/>
          <p:cNvSpPr/>
          <p:nvPr/>
        </p:nvSpPr>
        <p:spPr>
          <a:xfrm>
            <a:off x="1034386" y="1380030"/>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7" name="Text 1"/>
          <p:cNvSpPr/>
          <p:nvPr/>
        </p:nvSpPr>
        <p:spPr>
          <a:xfrm>
            <a:off x="1034386" y="1806450"/>
            <a:ext cx="2313644" cy="929300"/>
          </a:xfrm>
          <a:prstGeom prst="rect">
            <a:avLst/>
          </a:prstGeom>
          <a:noFill/>
          <a:ln/>
        </p:spPr>
        <p:txBody>
          <a:bodyPr wrap="none" lIns="0" tIns="0" rIns="0" bIns="0" rtlCol="0" anchor="ctr"/>
          <a:lstStyle/>
          <a:p>
            <a:pPr marL="0" indent="0" algn="ctr">
              <a:lnSpc>
                <a:spcPts val="7317"/>
              </a:lnSpc>
              <a:buNone/>
            </a:pPr>
            <a:r>
              <a:rPr lang="en-US" sz="5854" dirty="0">
                <a:solidFill>
                  <a:srgbClr val="000000"/>
                </a:solidFill>
                <a:latin typeface="思源宋体-Heavy" pitchFamily="34" charset="0"/>
                <a:ea typeface="思源宋体-Heavy" pitchFamily="34" charset="-122"/>
                <a:cs typeface="思源宋体-Heavy" pitchFamily="34" charset="-120"/>
              </a:rPr>
              <a:t>03</a:t>
            </a:r>
            <a:endParaRPr lang="en-US" sz="5854" dirty="0"/>
          </a:p>
        </p:txBody>
      </p:sp>
      <p:sp>
        <p:nvSpPr>
          <p:cNvPr id="8" name="Text 2"/>
          <p:cNvSpPr/>
          <p:nvPr/>
        </p:nvSpPr>
        <p:spPr>
          <a:xfrm>
            <a:off x="1034386" y="2839071"/>
            <a:ext cx="2313644" cy="323098"/>
          </a:xfrm>
          <a:prstGeom prst="rect">
            <a:avLst/>
          </a:prstGeom>
          <a:noFill/>
          <a:ln/>
        </p:spPr>
        <p:txBody>
          <a:bodyPr wrap="none" lIns="0" tIns="0" rIns="0" bIns="0" rtlCol="0" anchor="ctr"/>
          <a:lstStyle/>
          <a:p>
            <a:pPr marL="0" indent="0" algn="ctr">
              <a:lnSpc>
                <a:spcPts val="2121"/>
              </a:lnSpc>
              <a:buNone/>
            </a:pPr>
            <a:endParaRPr lang="en-US" sz="1697" dirty="0"/>
          </a:p>
        </p:txBody>
      </p:sp>
      <p:sp>
        <p:nvSpPr>
          <p:cNvPr id="9" name="Text 3"/>
          <p:cNvSpPr/>
          <p:nvPr/>
        </p:nvSpPr>
        <p:spPr>
          <a:xfrm>
            <a:off x="793826" y="3860517"/>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0" name="Text 4"/>
          <p:cNvSpPr/>
          <p:nvPr/>
        </p:nvSpPr>
        <p:spPr>
          <a:xfrm>
            <a:off x="4222238" y="1152019"/>
            <a:ext cx="9601592"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1" name="Text 5"/>
          <p:cNvSpPr/>
          <p:nvPr/>
        </p:nvSpPr>
        <p:spPr>
          <a:xfrm>
            <a:off x="793826" y="4425939"/>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2" name="Text 6"/>
          <p:cNvSpPr/>
          <p:nvPr/>
        </p:nvSpPr>
        <p:spPr>
          <a:xfrm>
            <a:off x="793826" y="4991361"/>
            <a:ext cx="13042748" cy="323098"/>
          </a:xfrm>
          <a:prstGeom prst="rect">
            <a:avLst/>
          </a:prstGeom>
          <a:noFill/>
          <a:ln/>
        </p:spPr>
        <p:txBody>
          <a:bodyPr wrap="none" lIns="0" tIns="0" rIns="0" bIns="0" rtlCol="0" anchor="ctr"/>
          <a:lstStyle/>
          <a:p>
            <a:pPr marL="0" indent="0" algn="l">
              <a:lnSpc>
                <a:spcPts val="2121"/>
              </a:lnSpc>
              <a:buNone/>
            </a:pPr>
            <a:endParaRPr lang="en-US" sz="1697" dirty="0"/>
          </a:p>
        </p:txBody>
      </p:sp>
      <p:sp>
        <p:nvSpPr>
          <p:cNvPr id="13" name="Text 7"/>
          <p:cNvSpPr/>
          <p:nvPr/>
        </p:nvSpPr>
        <p:spPr>
          <a:xfrm>
            <a:off x="793826" y="5556784"/>
            <a:ext cx="13042748" cy="673449"/>
          </a:xfrm>
          <a:prstGeom prst="rect">
            <a:avLst/>
          </a:prstGeom>
          <a:noFill/>
          <a:ln/>
        </p:spPr>
        <p:txBody>
          <a:bodyPr wrap="none" lIns="0" tIns="0" rIns="0" bIns="0" rtlCol="0" anchor="ctr"/>
          <a:lstStyle/>
          <a:p>
            <a:pPr marL="0" indent="0" algn="r">
              <a:lnSpc>
                <a:spcPts val="5302"/>
              </a:lnSpc>
              <a:buNone/>
            </a:pPr>
            <a:r>
              <a:rPr lang="en-US" sz="4242" dirty="0">
                <a:solidFill>
                  <a:srgbClr val="000000"/>
                </a:solidFill>
                <a:latin typeface="思源宋体-Heavy" pitchFamily="34" charset="0"/>
                <a:ea typeface="思源宋体-Heavy" pitchFamily="34" charset="-122"/>
                <a:cs typeface="思源宋体-Heavy" pitchFamily="34" charset="-120"/>
              </a:rPr>
              <a:t>Circumstances</a:t>
            </a:r>
            <a:endParaRPr lang="en-US" sz="4242" dirty="0"/>
          </a:p>
        </p:txBody>
      </p:sp>
      <p:sp>
        <p:nvSpPr>
          <p:cNvPr id="14" name="Text 8"/>
          <p:cNvSpPr/>
          <p:nvPr/>
        </p:nvSpPr>
        <p:spPr>
          <a:xfrm>
            <a:off x="793826" y="6741739"/>
            <a:ext cx="13042748" cy="323098"/>
          </a:xfrm>
          <a:prstGeom prst="rect">
            <a:avLst/>
          </a:prstGeom>
          <a:noFill/>
          <a:ln/>
        </p:spPr>
        <p:txBody>
          <a:bodyPr wrap="none" lIns="0" tIns="0" rIns="0" bIns="0" rtlCol="0" anchor="ctr"/>
          <a:lstStyle/>
          <a:p>
            <a:pPr marL="0" indent="0" algn="l">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a:t>
            </a:r>
            <a:endParaRPr lang="en-US" sz="169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168"/>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1050"/>
          </a:xfrm>
          <a:prstGeom prst="rect">
            <a:avLst/>
          </a:prstGeom>
        </p:spPr>
      </p:pic>
      <p:sp>
        <p:nvSpPr>
          <p:cNvPr id="4" name="Text 0"/>
          <p:cNvSpPr/>
          <p:nvPr/>
        </p:nvSpPr>
        <p:spPr>
          <a:xfrm>
            <a:off x="793826" y="4498479"/>
            <a:ext cx="13042748" cy="708738"/>
          </a:xfrm>
          <a:prstGeom prst="rect">
            <a:avLst/>
          </a:prstGeom>
          <a:noFill/>
          <a:ln/>
        </p:spPr>
        <p:txBody>
          <a:bodyPr wrap="none" lIns="0" tIns="0" rIns="0" bIns="0" rtlCol="0" anchor="ctr"/>
          <a:lstStyle/>
          <a:p>
            <a:pPr marL="0" indent="0" algn="l">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Circumstances</a:t>
            </a:r>
            <a:endParaRPr lang="en-US" sz="4465" dirty="0"/>
          </a:p>
        </p:txBody>
      </p:sp>
      <p:sp>
        <p:nvSpPr>
          <p:cNvPr id="5" name="Text 1"/>
          <p:cNvSpPr/>
          <p:nvPr/>
        </p:nvSpPr>
        <p:spPr>
          <a:xfrm>
            <a:off x="793826" y="5462285"/>
            <a:ext cx="13042748" cy="340155"/>
          </a:xfrm>
          <a:prstGeom prst="rect">
            <a:avLst/>
          </a:prstGeom>
          <a:noFill/>
          <a:ln/>
        </p:spPr>
        <p:txBody>
          <a:bodyPr wrap="none" lIns="0" tIns="0" rIns="0" bIns="0" rtlCol="0" anchor="ctr"/>
          <a:lstStyle/>
          <a:p>
            <a:pPr marL="0" indent="0" algn="l">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Does the environment (screen time, irregular schedule) influence the frequency of inconsistency?</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7</cp:revision>
  <dcterms:created xsi:type="dcterms:W3CDTF">2026-02-08T10:57:15Z</dcterms:created>
  <dcterms:modified xsi:type="dcterms:W3CDTF">2026-02-08T11:01:36Z</dcterms:modified>
</cp:coreProperties>
</file>